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7.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8.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5" r:id="rId2"/>
    <p:sldMasterId id="2147483689" r:id="rId3"/>
    <p:sldMasterId id="2147483693" r:id="rId4"/>
    <p:sldMasterId id="2147483697" r:id="rId5"/>
    <p:sldMasterId id="2147483701" r:id="rId6"/>
    <p:sldMasterId id="2147483705" r:id="rId7"/>
    <p:sldMasterId id="2147483709" r:id="rId8"/>
    <p:sldMasterId id="2147483713" r:id="rId9"/>
    <p:sldMasterId id="2147483717" r:id="rId10"/>
  </p:sldMasterIdLst>
  <p:notesMasterIdLst>
    <p:notesMasterId r:id="rId69"/>
  </p:notesMasterIdLst>
  <p:sldIdLst>
    <p:sldId id="569" r:id="rId11"/>
    <p:sldId id="257" r:id="rId12"/>
    <p:sldId id="515" r:id="rId13"/>
    <p:sldId id="571" r:id="rId14"/>
    <p:sldId id="417" r:id="rId15"/>
    <p:sldId id="418" r:id="rId16"/>
    <p:sldId id="400" r:id="rId17"/>
    <p:sldId id="593" r:id="rId18"/>
    <p:sldId id="345" r:id="rId19"/>
    <p:sldId id="256" r:id="rId20"/>
    <p:sldId id="597" r:id="rId21"/>
    <p:sldId id="600" r:id="rId22"/>
    <p:sldId id="605" r:id="rId23"/>
    <p:sldId id="574" r:id="rId24"/>
    <p:sldId id="565" r:id="rId25"/>
    <p:sldId id="337" r:id="rId26"/>
    <p:sldId id="625" r:id="rId27"/>
    <p:sldId id="614" r:id="rId28"/>
    <p:sldId id="615" r:id="rId29"/>
    <p:sldId id="476" r:id="rId30"/>
    <p:sldId id="621" r:id="rId31"/>
    <p:sldId id="559" r:id="rId32"/>
    <p:sldId id="561" r:id="rId33"/>
    <p:sldId id="563" r:id="rId34"/>
    <p:sldId id="562" r:id="rId35"/>
    <p:sldId id="566" r:id="rId36"/>
    <p:sldId id="291" r:id="rId37"/>
    <p:sldId id="616" r:id="rId38"/>
    <p:sldId id="522" r:id="rId39"/>
    <p:sldId id="523" r:id="rId40"/>
    <p:sldId id="549" r:id="rId41"/>
    <p:sldId id="524" r:id="rId42"/>
    <p:sldId id="568" r:id="rId43"/>
    <p:sldId id="577" r:id="rId44"/>
    <p:sldId id="578" r:id="rId45"/>
    <p:sldId id="622" r:id="rId46"/>
    <p:sldId id="579" r:id="rId47"/>
    <p:sldId id="619" r:id="rId48"/>
    <p:sldId id="620" r:id="rId49"/>
    <p:sldId id="581" r:id="rId50"/>
    <p:sldId id="582" r:id="rId51"/>
    <p:sldId id="623" r:id="rId52"/>
    <p:sldId id="584" r:id="rId53"/>
    <p:sldId id="585" r:id="rId54"/>
    <p:sldId id="624" r:id="rId55"/>
    <p:sldId id="587" r:id="rId56"/>
    <p:sldId id="588" r:id="rId57"/>
    <p:sldId id="592" r:id="rId58"/>
    <p:sldId id="572" r:id="rId59"/>
    <p:sldId id="513" r:id="rId60"/>
    <p:sldId id="511" r:id="rId61"/>
    <p:sldId id="552" r:id="rId62"/>
    <p:sldId id="617" r:id="rId63"/>
    <p:sldId id="535" r:id="rId64"/>
    <p:sldId id="555" r:id="rId65"/>
    <p:sldId id="536" r:id="rId66"/>
    <p:sldId id="567" r:id="rId67"/>
    <p:sldId id="332" r:id="rId68"/>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2" userDrawn="1">
          <p15:clr>
            <a:srgbClr val="A4A3A4"/>
          </p15:clr>
        </p15:guide>
        <p15:guide id="2" pos="3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AE00"/>
    <a:srgbClr val="66679B"/>
    <a:srgbClr val="89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14"/>
    <p:restoredTop sz="84201"/>
  </p:normalViewPr>
  <p:slideViewPr>
    <p:cSldViewPr snapToGrid="0" snapToObjects="1">
      <p:cViewPr varScale="1">
        <p:scale>
          <a:sx n="155" d="100"/>
          <a:sy n="155" d="100"/>
        </p:scale>
        <p:origin x="1552" y="200"/>
      </p:cViewPr>
      <p:guideLst>
        <p:guide orient="horz" pos="2682"/>
        <p:guide pos="3878"/>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 Type="http://schemas.openxmlformats.org/officeDocument/2006/relationships/slideMaster" Target="slideMasters/slideMaster7.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custT="1"/>
      <dgm:spPr>
        <a:ln>
          <a:noFill/>
        </a:ln>
      </dgm:spPr>
      <dgm:t>
        <a:bodyPr/>
        <a:lstStyle/>
        <a:p>
          <a:r>
            <a:rPr lang="en-US" sz="1800" dirty="0"/>
            <a:t>Intermediary_file_1.txt</a:t>
          </a:r>
        </a:p>
      </dgm:t>
    </dgm:pt>
    <dgm:pt modelId="{78A767CC-1741-0843-965D-3CE4D9278F17}" type="parTrans" cxnId="{11850742-7AFC-654D-A3F3-2C271B8CD994}">
      <dgm:prSet/>
      <dgm:spPr/>
      <dgm:t>
        <a:bodyPr/>
        <a:lstStyle/>
        <a:p>
          <a:endParaRPr lang="en-US" sz="1800"/>
        </a:p>
      </dgm:t>
    </dgm:pt>
    <dgm:pt modelId="{C725EB90-7D6D-624F-BB6C-454205D07882}" type="sibTrans" cxnId="{11850742-7AFC-654D-A3F3-2C271B8CD994}">
      <dgm:prSet custT="1"/>
      <dgm:spPr/>
      <dgm:t>
        <a:bodyPr/>
        <a:lstStyle/>
        <a:p>
          <a:endParaRPr lang="en-US" sz="1800"/>
        </a:p>
      </dgm:t>
    </dgm:pt>
    <dgm:pt modelId="{3D0E4A71-3559-6F41-82EF-4399AAF3F665}">
      <dgm:prSet phldrT="[Text]" custT="1"/>
      <dgm:spPr/>
      <dgm:t>
        <a:bodyPr/>
        <a:lstStyle/>
        <a:p>
          <a:r>
            <a:rPr lang="en-US" sz="1800" dirty="0"/>
            <a:t>Process 2</a:t>
          </a:r>
        </a:p>
      </dgm:t>
    </dgm:pt>
    <dgm:pt modelId="{CE2C5B43-01EB-9247-8F63-33401C75BA22}" type="parTrans" cxnId="{1EB96A22-7123-344A-8E1E-305250BE80FE}">
      <dgm:prSet/>
      <dgm:spPr/>
      <dgm:t>
        <a:bodyPr/>
        <a:lstStyle/>
        <a:p>
          <a:endParaRPr lang="en-US" sz="1800"/>
        </a:p>
      </dgm:t>
    </dgm:pt>
    <dgm:pt modelId="{F46FD193-A56F-674B-A5EF-160928253438}" type="sibTrans" cxnId="{1EB96A22-7123-344A-8E1E-305250BE80FE}">
      <dgm:prSet custT="1"/>
      <dgm:spPr/>
      <dgm:t>
        <a:bodyPr/>
        <a:lstStyle/>
        <a:p>
          <a:endParaRPr lang="en-US" sz="1800"/>
        </a:p>
      </dgm:t>
    </dgm:pt>
    <dgm:pt modelId="{438F6A36-A432-B943-B012-9C9B9FA5A885}">
      <dgm:prSet phldrT="[Text]" custT="1"/>
      <dgm:spPr>
        <a:ln>
          <a:noFill/>
        </a:ln>
      </dgm:spPr>
      <dgm:t>
        <a:bodyPr/>
        <a:lstStyle/>
        <a:p>
          <a:r>
            <a:rPr lang="en-US" sz="1800" dirty="0"/>
            <a:t>Intermediary_file_2.csv</a:t>
          </a:r>
        </a:p>
      </dgm:t>
    </dgm:pt>
    <dgm:pt modelId="{1D533D93-C634-304E-8514-70CAF93F4945}" type="parTrans" cxnId="{4941676E-1CC8-734E-80B7-004A407D9D9E}">
      <dgm:prSet/>
      <dgm:spPr/>
      <dgm:t>
        <a:bodyPr/>
        <a:lstStyle/>
        <a:p>
          <a:endParaRPr lang="en-US" sz="1800"/>
        </a:p>
      </dgm:t>
    </dgm:pt>
    <dgm:pt modelId="{B949C7BA-55DA-7C4A-9A70-2C84ACBCF86B}" type="sibTrans" cxnId="{4941676E-1CC8-734E-80B7-004A407D9D9E}">
      <dgm:prSet custT="1"/>
      <dgm:spPr/>
      <dgm:t>
        <a:bodyPr/>
        <a:lstStyle/>
        <a:p>
          <a:endParaRPr lang="en-US" sz="1800"/>
        </a:p>
      </dgm:t>
    </dgm:pt>
    <dgm:pt modelId="{44CDF938-2425-FF4F-85B3-425F6EAB454E}">
      <dgm:prSet phldrT="[Text]" custT="1"/>
      <dgm:spPr>
        <a:noFill/>
        <a:ln>
          <a:noFill/>
        </a:ln>
      </dgm:spPr>
      <dgm:t>
        <a:bodyPr/>
        <a:lstStyle/>
        <a:p>
          <a:r>
            <a:rPr lang="en-US" sz="1800" dirty="0" err="1"/>
            <a:t>input_data.txt</a:t>
          </a:r>
          <a:endParaRPr lang="en-US" sz="1800" dirty="0"/>
        </a:p>
      </dgm:t>
    </dgm:pt>
    <dgm:pt modelId="{62E42C04-2EB1-6844-ABBB-2943F94AF1E4}" type="parTrans" cxnId="{104EA625-1EC7-564E-967E-F317A16F26A8}">
      <dgm:prSet/>
      <dgm:spPr/>
      <dgm:t>
        <a:bodyPr/>
        <a:lstStyle/>
        <a:p>
          <a:endParaRPr lang="sv-SE" sz="1800"/>
        </a:p>
      </dgm:t>
    </dgm:pt>
    <dgm:pt modelId="{172A6017-A754-1E42-B064-0DF06E4F17B6}" type="sibTrans" cxnId="{104EA625-1EC7-564E-967E-F317A16F26A8}">
      <dgm:prSet custT="1"/>
      <dgm:spPr/>
      <dgm:t>
        <a:bodyPr/>
        <a:lstStyle/>
        <a:p>
          <a:endParaRPr lang="sv-SE" sz="1800"/>
        </a:p>
      </dgm:t>
    </dgm:pt>
    <dgm:pt modelId="{B417EA5F-2296-A147-9FDF-EDA41B1E9EE9}">
      <dgm:prSet phldrT="[Text]" custT="1"/>
      <dgm:spPr>
        <a:noFill/>
      </dgm:spPr>
      <dgm:t>
        <a:bodyPr/>
        <a:lstStyle/>
        <a:p>
          <a:r>
            <a:rPr lang="en-US" sz="1800" dirty="0"/>
            <a:t>Process 1</a:t>
          </a:r>
        </a:p>
      </dgm:t>
    </dgm:pt>
    <dgm:pt modelId="{92C89E69-360A-3844-9404-2B808F1AEA27}" type="parTrans" cxnId="{E2AD8307-8605-E54F-8A5F-58BFD880C5C6}">
      <dgm:prSet/>
      <dgm:spPr/>
      <dgm:t>
        <a:bodyPr/>
        <a:lstStyle/>
        <a:p>
          <a:endParaRPr lang="sv-SE" sz="1800"/>
        </a:p>
      </dgm:t>
    </dgm:pt>
    <dgm:pt modelId="{0831C494-9D41-D543-B6BF-9E3F993709FF}" type="sibTrans" cxnId="{E2AD8307-8605-E54F-8A5F-58BFD880C5C6}">
      <dgm:prSet custT="1"/>
      <dgm:spPr/>
      <dgm:t>
        <a:bodyPr/>
        <a:lstStyle/>
        <a:p>
          <a:endParaRPr lang="sv-SE" sz="1800"/>
        </a:p>
      </dgm:t>
    </dgm:pt>
    <dgm:pt modelId="{44798558-176B-6F4B-9FE7-7F7032FE0C9E}">
      <dgm:prSet phldrT="[Text]" custT="1"/>
      <dgm:spPr/>
      <dgm:t>
        <a:bodyPr/>
        <a:lstStyle/>
        <a:p>
          <a:r>
            <a:rPr lang="en-US" sz="1800" dirty="0"/>
            <a:t>Process 3</a:t>
          </a:r>
        </a:p>
      </dgm:t>
    </dgm:pt>
    <dgm:pt modelId="{CE44453F-91F9-6046-BDCA-DD17076D6B75}" type="parTrans" cxnId="{84EE6328-6FB9-024D-A6B3-09EBD3A17162}">
      <dgm:prSet/>
      <dgm:spPr/>
      <dgm:t>
        <a:bodyPr/>
        <a:lstStyle/>
        <a:p>
          <a:endParaRPr lang="sv-SE" sz="1800"/>
        </a:p>
      </dgm:t>
    </dgm:pt>
    <dgm:pt modelId="{659C5ABF-4A05-C942-BFFC-AC6D006DB5F6}" type="sibTrans" cxnId="{84EE6328-6FB9-024D-A6B3-09EBD3A17162}">
      <dgm:prSet custT="1"/>
      <dgm:spPr/>
      <dgm:t>
        <a:bodyPr/>
        <a:lstStyle/>
        <a:p>
          <a:endParaRPr lang="sv-SE" sz="1800"/>
        </a:p>
      </dgm:t>
    </dgm:pt>
    <dgm:pt modelId="{C5F87254-BCF5-3645-A3B0-02A8EB420A59}">
      <dgm:prSet phldrT="[Text]" custT="1"/>
      <dgm:spPr>
        <a:ln>
          <a:noFill/>
        </a:ln>
      </dgm:spPr>
      <dgm:t>
        <a:bodyPr/>
        <a:lstStyle/>
        <a:p>
          <a:r>
            <a:rPr lang="en-US" sz="1800" dirty="0" err="1"/>
            <a:t>output.pdf</a:t>
          </a:r>
          <a:endParaRPr lang="en-US" sz="1800" dirty="0"/>
        </a:p>
      </dgm:t>
    </dgm:pt>
    <dgm:pt modelId="{BDFA2843-B6C2-BF42-85D5-84AE1CBF8E29}" type="parTrans" cxnId="{D3DEDDFF-2C02-0740-9345-4092BF0FA1FE}">
      <dgm:prSet/>
      <dgm:spPr/>
      <dgm:t>
        <a:bodyPr/>
        <a:lstStyle/>
        <a:p>
          <a:endParaRPr lang="sv-SE" sz="1800"/>
        </a:p>
      </dgm:t>
    </dgm:pt>
    <dgm:pt modelId="{9C5F5E2B-CFCA-0D4A-88D8-2A8DA7D87FFD}" type="sibTrans" cxnId="{D3DEDDFF-2C02-0740-9345-4092BF0FA1FE}">
      <dgm:prSet/>
      <dgm:spPr/>
      <dgm:t>
        <a:bodyPr/>
        <a:lstStyle/>
        <a:p>
          <a:endParaRPr lang="sv-SE" sz="1800"/>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custScaleX="158056">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custScaleX="158056">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VariantCalling</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aseline="0" dirty="0"/>
            <a:t>Variant calling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rgbClr val="89AE00"/>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91E8EF2C-C745-E743-A820-455919B713B3}">
      <dgm:prSet phldrT="[Text]"/>
      <dgm:spPr>
        <a:ln>
          <a:noFill/>
        </a:ln>
      </dgm:spPr>
      <dgm:t>
        <a:bodyPr/>
        <a:lstStyle/>
        <a:p>
          <a:r>
            <a:rPr lang="sv-SE" b="0" i="0" u="none" dirty="0"/>
            <a:t>HG00097</a:t>
          </a:r>
          <a:r>
            <a:rPr lang="en-US" dirty="0"/>
            <a:t>.</a:t>
          </a:r>
          <a:r>
            <a:rPr lang="en-US" dirty="0" err="1"/>
            <a:t>vcf</a:t>
          </a:r>
          <a:endParaRPr lang="en-US" dirty="0"/>
        </a:p>
      </dgm:t>
    </dgm:pt>
    <dgm:pt modelId="{7C0349A9-C91D-8F4E-A727-560E17BFE790}" type="parTrans" cxnId="{7EA51FAA-13FC-B14F-B0A2-1EB6DB36D574}">
      <dgm:prSet/>
      <dgm:spPr/>
      <dgm:t>
        <a:bodyPr/>
        <a:lstStyle/>
        <a:p>
          <a:endParaRPr lang="sv-SE"/>
        </a:p>
      </dgm:t>
    </dgm:pt>
    <dgm:pt modelId="{B5E046C1-D247-CD4A-81A5-C92C521FE9A0}" type="sibTrans" cxnId="{7EA51FAA-13FC-B14F-B0A2-1EB6DB36D574}">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86E9699D-C5F9-4E44-B1C0-986B52C2D293}" type="pres">
      <dgm:prSet presAssocID="{B949C7BA-55DA-7C4A-9A70-2C84ACBCF86B}" presName="sibTrans" presStyleLbl="sibTrans2D1" presStyleIdx="3" presStyleCnt="4"/>
      <dgm:spPr/>
    </dgm:pt>
    <dgm:pt modelId="{25C08FAD-F8C6-7342-8439-6A1DA31F5E4B}" type="pres">
      <dgm:prSet presAssocID="{B949C7BA-55DA-7C4A-9A70-2C84ACBCF86B}" presName="connectorText" presStyleLbl="sibTrans2D1" presStyleIdx="3" presStyleCnt="4"/>
      <dgm:spPr/>
    </dgm:pt>
    <dgm:pt modelId="{591960D2-A7A4-DC49-B26A-61208A5B5EC4}" type="pres">
      <dgm:prSet presAssocID="{91E8EF2C-C745-E743-A820-455919B713B3}"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9C476BA7-8BD1-CD47-A670-AC86A8FC1318}" type="presOf" srcId="{B949C7BA-55DA-7C4A-9A70-2C84ACBCF86B}" destId="{25C08FAD-F8C6-7342-8439-6A1DA31F5E4B}" srcOrd="1" destOrd="0" presId="urn:microsoft.com/office/officeart/2005/8/layout/process2"/>
    <dgm:cxn modelId="{7EA51FAA-13FC-B14F-B0A2-1EB6DB36D574}" srcId="{033269AF-3438-AD40-AE99-E85C4961387D}" destId="{91E8EF2C-C745-E743-A820-455919B713B3}" srcOrd="4" destOrd="0" parTransId="{7C0349A9-C91D-8F4E-A727-560E17BFE790}" sibTransId="{B5E046C1-D247-CD4A-81A5-C92C521FE9A0}"/>
    <dgm:cxn modelId="{D4E50AB1-2DAD-8E44-9E2E-F8032FAB6E2E}" type="presOf" srcId="{91E8EF2C-C745-E743-A820-455919B713B3}" destId="{591960D2-A7A4-DC49-B26A-61208A5B5EC4}" srcOrd="0" destOrd="0" presId="urn:microsoft.com/office/officeart/2005/8/layout/process2"/>
    <dgm:cxn modelId="{288247B5-3290-AF47-B258-CFD5740A8139}" type="presOf" srcId="{B949C7BA-55DA-7C4A-9A70-2C84ACBCF86B}" destId="{86E9699D-C5F9-4E44-B1C0-986B52C2D293}"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99C00444-661A-0F4C-AA17-0D2EE451C25B}" type="presParOf" srcId="{8C5748C0-5B17-A049-97F2-D3797F152837}" destId="{86E9699D-C5F9-4E44-B1C0-986B52C2D293}" srcOrd="7" destOrd="0" presId="urn:microsoft.com/office/officeart/2005/8/layout/process2"/>
    <dgm:cxn modelId="{F2051E90-320D-6A40-8D69-97A7A608071F}" type="presParOf" srcId="{86E9699D-C5F9-4E44-B1C0-986B52C2D293}" destId="{25C08FAD-F8C6-7342-8439-6A1DA31F5E4B}" srcOrd="0" destOrd="0" presId="urn:microsoft.com/office/officeart/2005/8/layout/process2"/>
    <dgm:cxn modelId="{A7382341-9125-0E47-B6D7-A99F93000A76}" type="presParOf" srcId="{8C5748C0-5B17-A049-97F2-D3797F152837}" destId="{591960D2-A7A4-DC49-B26A-61208A5B5EC4}"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no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solidFill>
          <a:srgbClr val="89AE00"/>
        </a:solidFill>
        <a:ln>
          <a:noFill/>
        </a:ln>
      </dgm:spPr>
      <dgm:t>
        <a:bodyPr/>
        <a:lstStyle/>
        <a:p>
          <a:r>
            <a:rPr lang="en-US" baseline="0" dirty="0"/>
            <a:t>Variant calling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C429ADE6-26B7-7443-966A-94972F73AA6C}">
      <dgm:prSet phldrT="[Text]"/>
      <dgm:spPr>
        <a:ln>
          <a:noFill/>
        </a:ln>
      </dgm:spPr>
      <dgm:t>
        <a:bodyPr/>
        <a:lstStyle/>
        <a:p>
          <a:r>
            <a:rPr lang="sv-SE" b="0" i="0" u="none" dirty="0"/>
            <a:t>HG00097</a:t>
          </a:r>
          <a:r>
            <a:rPr lang="en-US" dirty="0"/>
            <a:t>.</a:t>
          </a:r>
          <a:r>
            <a:rPr lang="en-US" dirty="0" err="1"/>
            <a:t>vcf</a:t>
          </a:r>
          <a:endParaRPr lang="en-US" dirty="0"/>
        </a:p>
      </dgm:t>
    </dgm:pt>
    <dgm:pt modelId="{DE4E6B94-C9BA-4E49-AE54-7AFEB250F33A}" type="parTrans" cxnId="{912E8D8D-F4B6-AF4D-84DC-04EB017A2DFF}">
      <dgm:prSet/>
      <dgm:spPr/>
      <dgm:t>
        <a:bodyPr/>
        <a:lstStyle/>
        <a:p>
          <a:endParaRPr lang="sv-SE"/>
        </a:p>
      </dgm:t>
    </dgm:pt>
    <dgm:pt modelId="{AE415D09-78B4-A648-A3D0-85498EA3180B}" type="sibTrans" cxnId="{912E8D8D-F4B6-AF4D-84DC-04EB017A2DFF}">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A40882C2-5303-754F-8227-3E06D42C1B5F}" type="pres">
      <dgm:prSet presAssocID="{B949C7BA-55DA-7C4A-9A70-2C84ACBCF86B}" presName="sibTrans" presStyleLbl="sibTrans2D1" presStyleIdx="3" presStyleCnt="4"/>
      <dgm:spPr/>
    </dgm:pt>
    <dgm:pt modelId="{7ACC4AE4-62C3-1E4C-9E13-DFB22F3FADF6}" type="pres">
      <dgm:prSet presAssocID="{B949C7BA-55DA-7C4A-9A70-2C84ACBCF86B}" presName="connectorText" presStyleLbl="sibTrans2D1" presStyleIdx="3" presStyleCnt="4"/>
      <dgm:spPr/>
    </dgm:pt>
    <dgm:pt modelId="{3C650B5D-7D89-434A-9B76-663633D3077A}" type="pres">
      <dgm:prSet presAssocID="{C429ADE6-26B7-7443-966A-94972F73AA6C}"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912E8D8D-F4B6-AF4D-84DC-04EB017A2DFF}" srcId="{033269AF-3438-AD40-AE99-E85C4961387D}" destId="{C429ADE6-26B7-7443-966A-94972F73AA6C}" srcOrd="4" destOrd="0" parTransId="{DE4E6B94-C9BA-4E49-AE54-7AFEB250F33A}" sibTransId="{AE415D09-78B4-A648-A3D0-85498EA3180B}"/>
    <dgm:cxn modelId="{B376858F-C479-0C47-9E23-306162A3B267}" type="presOf" srcId="{172A6017-A754-1E42-B064-0DF06E4F17B6}" destId="{C9BF42DD-7B11-4E40-9497-E1EABD250674}" srcOrd="0" destOrd="0" presId="urn:microsoft.com/office/officeart/2005/8/layout/process2"/>
    <dgm:cxn modelId="{A3DE24BE-BB67-3144-8B32-0AB41F792DAF}" type="presOf" srcId="{B949C7BA-55DA-7C4A-9A70-2C84ACBCF86B}" destId="{7ACC4AE4-62C3-1E4C-9E13-DFB22F3FADF6}" srcOrd="1"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66F03DD-C3A0-4E43-9830-CCB9D0ADBF9A}" type="presOf" srcId="{C429ADE6-26B7-7443-966A-94972F73AA6C}" destId="{3C650B5D-7D89-434A-9B76-663633D3077A}"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A1222BF1-B2A3-3149-B65F-93E3C4434DEF}" type="presOf" srcId="{B949C7BA-55DA-7C4A-9A70-2C84ACBCF86B}" destId="{A40882C2-5303-754F-8227-3E06D42C1B5F}"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B32C1803-14C6-144D-93FC-866F29F0BBAE}" type="presParOf" srcId="{8C5748C0-5B17-A049-97F2-D3797F152837}" destId="{A40882C2-5303-754F-8227-3E06D42C1B5F}" srcOrd="7" destOrd="0" presId="urn:microsoft.com/office/officeart/2005/8/layout/process2"/>
    <dgm:cxn modelId="{36C9081E-3493-E243-A172-8B123C685A20}" type="presParOf" srcId="{A40882C2-5303-754F-8227-3E06D42C1B5F}" destId="{7ACC4AE4-62C3-1E4C-9E13-DFB22F3FADF6}" srcOrd="0" destOrd="0" presId="urn:microsoft.com/office/officeart/2005/8/layout/process2"/>
    <dgm:cxn modelId="{87E6FBF4-14FD-8A45-8B7D-65D064504CCB}" type="presParOf" srcId="{8C5748C0-5B17-A049-97F2-D3797F152837}" destId="{3C650B5D-7D89-434A-9B76-663633D3077A}"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953931" y="2963"/>
          <a:ext cx="1940487" cy="485121"/>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input_data.txt</a:t>
          </a:r>
          <a:endParaRPr lang="en-US" sz="1800" kern="1200" dirty="0"/>
        </a:p>
      </dsp:txBody>
      <dsp:txXfrm>
        <a:off x="1968140" y="17172"/>
        <a:ext cx="1912069" cy="456703"/>
      </dsp:txXfrm>
    </dsp:sp>
    <dsp:sp modelId="{C9BF42DD-7B11-4E40-9497-E1EABD250674}">
      <dsp:nvSpPr>
        <dsp:cNvPr id="0" name=""/>
        <dsp:cNvSpPr/>
      </dsp:nvSpPr>
      <dsp:spPr>
        <a:xfrm rot="5400000">
          <a:off x="2833214" y="500213"/>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518405"/>
        <a:ext cx="130982" cy="127344"/>
      </dsp:txXfrm>
    </dsp:sp>
    <dsp:sp modelId="{FA156E63-B30A-234D-BA80-F46C365C0D70}">
      <dsp:nvSpPr>
        <dsp:cNvPr id="0" name=""/>
        <dsp:cNvSpPr/>
      </dsp:nvSpPr>
      <dsp:spPr>
        <a:xfrm>
          <a:off x="1953931" y="730646"/>
          <a:ext cx="1940487" cy="485121"/>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1</a:t>
          </a:r>
        </a:p>
      </dsp:txBody>
      <dsp:txXfrm>
        <a:off x="1968140" y="744855"/>
        <a:ext cx="1912069" cy="456703"/>
      </dsp:txXfrm>
    </dsp:sp>
    <dsp:sp modelId="{D863175A-CB6F-F44E-AC77-7A9B2760E9F8}">
      <dsp:nvSpPr>
        <dsp:cNvPr id="0" name=""/>
        <dsp:cNvSpPr/>
      </dsp:nvSpPr>
      <dsp:spPr>
        <a:xfrm rot="5400000">
          <a:off x="2833214" y="1227896"/>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1246088"/>
        <a:ext cx="130982" cy="127344"/>
      </dsp:txXfrm>
    </dsp:sp>
    <dsp:sp modelId="{E1F446B3-B727-EA49-9EF8-8A50A4B3721B}">
      <dsp:nvSpPr>
        <dsp:cNvPr id="0" name=""/>
        <dsp:cNvSpPr/>
      </dsp:nvSpPr>
      <dsp:spPr>
        <a:xfrm>
          <a:off x="1390646" y="1458329"/>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Intermediary_file_1.txt</a:t>
          </a:r>
        </a:p>
      </dsp:txBody>
      <dsp:txXfrm>
        <a:off x="1404855" y="1472538"/>
        <a:ext cx="3038639" cy="456703"/>
      </dsp:txXfrm>
    </dsp:sp>
    <dsp:sp modelId="{06ABA543-87B7-1149-AE03-CE7AB948660B}">
      <dsp:nvSpPr>
        <dsp:cNvPr id="0" name=""/>
        <dsp:cNvSpPr/>
      </dsp:nvSpPr>
      <dsp:spPr>
        <a:xfrm rot="5400000">
          <a:off x="2833214" y="1955579"/>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1973771"/>
        <a:ext cx="130982" cy="127344"/>
      </dsp:txXfrm>
    </dsp:sp>
    <dsp:sp modelId="{D4F55BBC-0AA4-9048-B86F-661F429757BB}">
      <dsp:nvSpPr>
        <dsp:cNvPr id="0" name=""/>
        <dsp:cNvSpPr/>
      </dsp:nvSpPr>
      <dsp:spPr>
        <a:xfrm>
          <a:off x="1953931" y="2186012"/>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2</a:t>
          </a:r>
        </a:p>
      </dsp:txBody>
      <dsp:txXfrm>
        <a:off x="1968140" y="2200221"/>
        <a:ext cx="1912069" cy="456703"/>
      </dsp:txXfrm>
    </dsp:sp>
    <dsp:sp modelId="{8101AA47-DDA9-A447-BE9D-4492B028B7B4}">
      <dsp:nvSpPr>
        <dsp:cNvPr id="0" name=""/>
        <dsp:cNvSpPr/>
      </dsp:nvSpPr>
      <dsp:spPr>
        <a:xfrm rot="5400000">
          <a:off x="2833214" y="2683262"/>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2701454"/>
        <a:ext cx="130982" cy="127344"/>
      </dsp:txXfrm>
    </dsp:sp>
    <dsp:sp modelId="{428727D4-D257-D543-A8BE-83021F6A69D0}">
      <dsp:nvSpPr>
        <dsp:cNvPr id="0" name=""/>
        <dsp:cNvSpPr/>
      </dsp:nvSpPr>
      <dsp:spPr>
        <a:xfrm>
          <a:off x="1390646" y="2913695"/>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Intermediary_file_2.csv</a:t>
          </a:r>
        </a:p>
      </dsp:txBody>
      <dsp:txXfrm>
        <a:off x="1404855" y="2927904"/>
        <a:ext cx="3038639" cy="456703"/>
      </dsp:txXfrm>
    </dsp:sp>
    <dsp:sp modelId="{3FB1ABA6-9860-DF42-941A-31CADEF69D4F}">
      <dsp:nvSpPr>
        <dsp:cNvPr id="0" name=""/>
        <dsp:cNvSpPr/>
      </dsp:nvSpPr>
      <dsp:spPr>
        <a:xfrm rot="5400000">
          <a:off x="2833214" y="3410945"/>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3429137"/>
        <a:ext cx="130982" cy="127344"/>
      </dsp:txXfrm>
    </dsp:sp>
    <dsp:sp modelId="{AE1A5D09-DD17-3A44-A0BD-238AC470C405}">
      <dsp:nvSpPr>
        <dsp:cNvPr id="0" name=""/>
        <dsp:cNvSpPr/>
      </dsp:nvSpPr>
      <dsp:spPr>
        <a:xfrm>
          <a:off x="1953931" y="3641378"/>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3</a:t>
          </a:r>
        </a:p>
      </dsp:txBody>
      <dsp:txXfrm>
        <a:off x="1968140" y="3655587"/>
        <a:ext cx="1912069" cy="456703"/>
      </dsp:txXfrm>
    </dsp:sp>
    <dsp:sp modelId="{425D69B2-EFB1-4144-AE49-351BB670BA4D}">
      <dsp:nvSpPr>
        <dsp:cNvPr id="0" name=""/>
        <dsp:cNvSpPr/>
      </dsp:nvSpPr>
      <dsp:spPr>
        <a:xfrm rot="5400000">
          <a:off x="2833214" y="4138628"/>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4156820"/>
        <a:ext cx="130982" cy="127344"/>
      </dsp:txXfrm>
    </dsp:sp>
    <dsp:sp modelId="{020AAF12-9014-4348-9059-E8F4128A7ACB}">
      <dsp:nvSpPr>
        <dsp:cNvPr id="0" name=""/>
        <dsp:cNvSpPr/>
      </dsp:nvSpPr>
      <dsp:spPr>
        <a:xfrm>
          <a:off x="1953931" y="4369061"/>
          <a:ext cx="194048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output.pdf</a:t>
          </a:r>
          <a:endParaRPr lang="en-US" sz="1800" kern="1200" dirty="0"/>
        </a:p>
      </dsp:txBody>
      <dsp:txXfrm>
        <a:off x="1968140" y="4383270"/>
        <a:ext cx="1912069" cy="456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VariantCalling</a:t>
          </a:r>
          <a:r>
            <a:rPr lang="en-US" sz="1500" kern="1200" baseline="0" dirty="0"/>
            <a:t> </a:t>
          </a:r>
          <a:endParaRPr lang="en-US" sz="1500" kern="1200" dirty="0"/>
        </a:p>
      </dsp:txBody>
      <dsp:txXfrm>
        <a:off x="1481798" y="3146815"/>
        <a:ext cx="1687225"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rgbClr val="89AE0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Variant calling </a:t>
          </a:r>
          <a:endParaRPr lang="en-US" sz="1500" kern="1200" dirty="0"/>
        </a:p>
      </dsp:txBody>
      <dsp:txXfrm>
        <a:off x="1481798" y="3146815"/>
        <a:ext cx="1687225" cy="653949"/>
      </dsp:txXfrm>
    </dsp:sp>
    <dsp:sp modelId="{86E9699D-C5F9-4E44-B1C0-986B52C2D293}">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591960D2-A7A4-DC49-B26A-61208A5B5EC4}">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rgbClr val="89AE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Variant calling </a:t>
          </a:r>
          <a:endParaRPr lang="en-US" sz="1500" kern="1200" dirty="0"/>
        </a:p>
      </dsp:txBody>
      <dsp:txXfrm>
        <a:off x="1481798" y="3146815"/>
        <a:ext cx="1687225" cy="653949"/>
      </dsp:txXfrm>
    </dsp:sp>
    <dsp:sp modelId="{A40882C2-5303-754F-8227-3E06D42C1B5F}">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3C650B5D-7D89-434A-9B76-663633D3077A}">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5608-A292-D74A-8B83-0E194A57CE92}" type="datetimeFigureOut">
              <a:rPr lang="en-US" smtClean="0"/>
              <a:t>11/2/20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28652-11D1-8A42-9F26-9AC760C0492B}" type="slidenum">
              <a:rPr lang="en-US" smtClean="0"/>
              <a:t>‹#›</a:t>
            </a:fld>
            <a:endParaRPr lang="en-US"/>
          </a:p>
        </p:txBody>
      </p:sp>
    </p:spTree>
    <p:extLst>
      <p:ext uri="{BB962C8B-B14F-4D97-AF65-F5344CB8AC3E}">
        <p14:creationId xmlns:p14="http://schemas.microsoft.com/office/powerpoint/2010/main" val="137254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701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3815425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a:t>
            </a:r>
            <a:r>
              <a:rPr lang="en-US" baseline="0" dirty="0" err="1"/>
              <a:t>patternmatching</a:t>
            </a:r>
            <a:r>
              <a:rPr lang="en-US" baseline="0" dirty="0"/>
              <a:t>.</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20</a:t>
            </a:fld>
            <a:endParaRPr lang="en-US"/>
          </a:p>
        </p:txBody>
      </p:sp>
    </p:spTree>
    <p:extLst>
      <p:ext uri="{BB962C8B-B14F-4D97-AF65-F5344CB8AC3E}">
        <p14:creationId xmlns:p14="http://schemas.microsoft.com/office/powerpoint/2010/main" val="2076937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22</a:t>
            </a:fld>
            <a:endParaRPr lang="en-US"/>
          </a:p>
        </p:txBody>
      </p:sp>
    </p:spTree>
    <p:extLst>
      <p:ext uri="{BB962C8B-B14F-4D97-AF65-F5344CB8AC3E}">
        <p14:creationId xmlns:p14="http://schemas.microsoft.com/office/powerpoint/2010/main" val="898367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2036277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275965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need to mention </a:t>
            </a:r>
            <a:r>
              <a:rPr lang="en-US" dirty="0" err="1"/>
              <a:t>readgroups</a:t>
            </a:r>
            <a:r>
              <a:rPr lang="en-US" dirty="0"/>
              <a:t>. </a:t>
            </a:r>
          </a:p>
          <a:p>
            <a:r>
              <a:rPr lang="en-US" dirty="0"/>
              <a:t>We need to have </a:t>
            </a:r>
            <a:r>
              <a:rPr lang="en-US" dirty="0" err="1"/>
              <a:t>readgroups</a:t>
            </a:r>
            <a:r>
              <a:rPr lang="en-US" dirty="0"/>
              <a:t> in order to run haplotype caller. In our lab we don’t really follow up in them or use them for error tracking, but that can be done on real data. For example, it would be possible to check if reads produced on a particular </a:t>
            </a:r>
            <a:r>
              <a:rPr lang="en-US" dirty="0" err="1"/>
              <a:t>flowcell</a:t>
            </a:r>
            <a:r>
              <a:rPr lang="en-US" dirty="0"/>
              <a:t> gives poorer quality. </a:t>
            </a:r>
          </a:p>
        </p:txBody>
      </p:sp>
      <p:sp>
        <p:nvSpPr>
          <p:cNvPr id="4" name="Slide Number Placeholder 3"/>
          <p:cNvSpPr>
            <a:spLocks noGrp="1"/>
          </p:cNvSpPr>
          <p:nvPr>
            <p:ph type="sldNum" sz="quarter" idx="10"/>
          </p:nvPr>
        </p:nvSpPr>
        <p:spPr/>
        <p:txBody>
          <a:bodyPr/>
          <a:lstStyle/>
          <a:p>
            <a:fld id="{93028652-11D1-8A42-9F26-9AC760C0492B}" type="slidenum">
              <a:rPr lang="en-US" smtClean="0"/>
              <a:t>25</a:t>
            </a:fld>
            <a:endParaRPr lang="en-US"/>
          </a:p>
        </p:txBody>
      </p:sp>
    </p:spTree>
    <p:extLst>
      <p:ext uri="{BB962C8B-B14F-4D97-AF65-F5344CB8AC3E}">
        <p14:creationId xmlns:p14="http://schemas.microsoft.com/office/powerpoint/2010/main" val="2722995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the data has been delivered from</a:t>
            </a:r>
            <a:r>
              <a:rPr lang="en-US" baseline="0" dirty="0"/>
              <a:t> the sequencing facility, we have two files containing the forward and reverse reads. These are stored in two </a:t>
            </a:r>
            <a:r>
              <a:rPr lang="en-US" baseline="0" dirty="0" err="1"/>
              <a:t>fastq</a:t>
            </a:r>
            <a:r>
              <a:rPr lang="en-US" baseline="0" dirty="0"/>
              <a:t> files.  The two reads have identical  metadata except for the information of which is the forward and reverse read.</a:t>
            </a:r>
            <a:endParaRPr lang="en-US" dirty="0"/>
          </a:p>
          <a:p>
            <a:endParaRPr lang="en-US" dirty="0"/>
          </a:p>
          <a:p>
            <a:r>
              <a:rPr lang="en-US" dirty="0"/>
              <a:t>The R1 tag and the</a:t>
            </a:r>
            <a:r>
              <a:rPr lang="en-US" baseline="0" dirty="0"/>
              <a:t> 1 here which signify that this file contains all the forward reads. Similarly the R2 file contains all the reverse read pairs.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27</a:t>
            </a:fld>
            <a:endParaRPr lang="en-US"/>
          </a:p>
        </p:txBody>
      </p:sp>
    </p:spTree>
    <p:extLst>
      <p:ext uri="{BB962C8B-B14F-4D97-AF65-F5344CB8AC3E}">
        <p14:creationId xmlns:p14="http://schemas.microsoft.com/office/powerpoint/2010/main" val="1212730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sz="1200" b="1" i="0" u="none" strike="noStrike" kern="1200" dirty="0" err="1">
                <a:solidFill>
                  <a:schemeClr val="tx1"/>
                </a:solidFill>
                <a:effectLst/>
                <a:latin typeface="+mn-lt"/>
                <a:ea typeface="+mn-ea"/>
                <a:cs typeface="+mn-cs"/>
              </a:rPr>
              <a:t>Define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regions.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Identify</a:t>
            </a:r>
            <a:r>
              <a:rPr lang="sv-SE" sz="1200" b="0" i="0" u="none" strike="noStrike" kern="1200" dirty="0">
                <a:solidFill>
                  <a:schemeClr val="tx1"/>
                </a:solidFill>
                <a:effectLst/>
                <a:latin typeface="+mn-lt"/>
                <a:ea typeface="+mn-ea"/>
                <a:cs typeface="+mn-cs"/>
              </a:rPr>
              <a:t> regions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genomes</a:t>
            </a:r>
            <a:r>
              <a:rPr lang="sv-SE" sz="1200" b="0" i="0" u="none" strike="noStrike" kern="1200" dirty="0">
                <a:solidFill>
                  <a:schemeClr val="tx1"/>
                </a:solidFill>
                <a:effectLst/>
                <a:latin typeface="+mn-lt"/>
                <a:ea typeface="+mn-ea"/>
                <a:cs typeface="+mn-cs"/>
              </a:rPr>
              <a:t> in </a:t>
            </a:r>
            <a:r>
              <a:rPr lang="sv-SE" sz="1200" b="0" i="0" u="none" strike="noStrike" kern="1200" dirty="0" err="1">
                <a:solidFill>
                  <a:schemeClr val="tx1"/>
                </a:solidFill>
                <a:effectLst/>
                <a:latin typeface="+mn-lt"/>
                <a:ea typeface="+mn-ea"/>
                <a:cs typeface="+mn-cs"/>
              </a:rPr>
              <a:t>which</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being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analyzed</a:t>
            </a:r>
            <a:r>
              <a:rPr lang="sv-SE" sz="1200" b="0" i="0" u="none" strike="noStrike" kern="1200" dirty="0">
                <a:solidFill>
                  <a:schemeClr val="tx1"/>
                </a:solidFill>
                <a:effectLst/>
                <a:latin typeface="+mn-lt"/>
                <a:ea typeface="+mn-ea"/>
                <a:cs typeface="+mn-cs"/>
              </a:rPr>
              <a:t> show </a:t>
            </a:r>
            <a:r>
              <a:rPr lang="sv-SE" sz="1200" b="0" i="0" u="none" strike="noStrike" kern="1200" dirty="0" err="1">
                <a:solidFill>
                  <a:schemeClr val="tx1"/>
                </a:solidFill>
                <a:effectLst/>
                <a:latin typeface="+mn-lt"/>
                <a:ea typeface="+mn-ea"/>
                <a:cs typeface="+mn-cs"/>
              </a:rPr>
              <a:t>substantial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evidence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variation relative to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a:t>
            </a:r>
            <a:endParaRPr lang="sv-SE" sz="1200" b="1" i="0" u="none" strike="noStrike" kern="1200" dirty="0">
              <a:solidFill>
                <a:schemeClr val="tx1"/>
              </a:solidFill>
              <a:effectLst/>
              <a:latin typeface="+mn-lt"/>
              <a:ea typeface="+mn-ea"/>
              <a:cs typeface="+mn-cs"/>
            </a:endParaRPr>
          </a:p>
          <a:p>
            <a:pPr marL="228600" indent="-228600">
              <a:buAutoNum type="arabicPeriod"/>
            </a:pPr>
            <a:endParaRPr lang="sv-SE" sz="1200" b="1" i="0" u="none" strike="noStrike" kern="1200" dirty="0">
              <a:solidFill>
                <a:schemeClr val="tx1"/>
              </a:solidFill>
              <a:effectLst/>
              <a:latin typeface="+mn-lt"/>
              <a:ea typeface="+mn-ea"/>
              <a:cs typeface="+mn-cs"/>
            </a:endParaRPr>
          </a:p>
          <a:p>
            <a:pPr marL="228600" indent="-228600">
              <a:buAutoNum type="arabicPeriod"/>
            </a:pP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by </a:t>
            </a:r>
            <a:r>
              <a:rPr lang="sv-SE" sz="1200" b="1" i="0" u="none" strike="noStrike" kern="1200" dirty="0" err="1">
                <a:solidFill>
                  <a:schemeClr val="tx1"/>
                </a:solidFill>
                <a:effectLst/>
                <a:latin typeface="+mn-lt"/>
                <a:ea typeface="+mn-ea"/>
                <a:cs typeface="+mn-cs"/>
              </a:rPr>
              <a:t>local</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assembly</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region.</a:t>
            </a:r>
            <a:r>
              <a:rPr lang="sv-SE" sz="1200" b="0" i="0" u="none" strike="noStrike" kern="1200" dirty="0" err="1">
                <a:solidFill>
                  <a:schemeClr val="tx1"/>
                </a:solidFill>
                <a:effectLst/>
                <a:latin typeface="+mn-lt"/>
                <a:ea typeface="+mn-ea"/>
                <a:cs typeface="+mn-cs"/>
              </a:rPr>
              <a:t>The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goal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step is to </a:t>
            </a:r>
            <a:r>
              <a:rPr lang="sv-SE" sz="1200" b="0" i="0" u="none" strike="noStrike" kern="1200" dirty="0" err="1">
                <a:solidFill>
                  <a:schemeClr val="tx1"/>
                </a:solidFill>
                <a:effectLst/>
                <a:latin typeface="+mn-lt"/>
                <a:ea typeface="+mn-ea"/>
                <a:cs typeface="+mn-cs"/>
              </a:rPr>
              <a:t>reconstruct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possible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sequences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real </a:t>
            </a:r>
            <a:r>
              <a:rPr lang="sv-SE" sz="1200" b="0" i="0" u="none" strike="noStrike" kern="1200" dirty="0" err="1">
                <a:solidFill>
                  <a:schemeClr val="tx1"/>
                </a:solidFill>
                <a:effectLst/>
                <a:latin typeface="+mn-lt"/>
                <a:ea typeface="+mn-ea"/>
                <a:cs typeface="+mn-cs"/>
              </a:rPr>
              <a:t>physical</a:t>
            </a:r>
            <a:r>
              <a:rPr lang="sv-SE" sz="1200" b="0" i="0" u="none" strike="noStrike" kern="1200" dirty="0">
                <a:solidFill>
                  <a:schemeClr val="tx1"/>
                </a:solidFill>
                <a:effectLst/>
                <a:latin typeface="+mn-lt"/>
                <a:ea typeface="+mn-ea"/>
                <a:cs typeface="+mn-cs"/>
              </a:rPr>
              <a:t> segments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DNA present in the original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a:t>
            </a:r>
          </a:p>
          <a:p>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many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All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aligned</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genome</a:t>
            </a:r>
            <a:r>
              <a:rPr lang="sv-SE" sz="1200" b="0" i="0" u="none" strike="noStrike" kern="1200" dirty="0">
                <a:solidFill>
                  <a:schemeClr val="tx1"/>
                </a:solidFill>
                <a:effectLst/>
                <a:latin typeface="+mn-lt"/>
                <a:ea typeface="+mn-ea"/>
                <a:cs typeface="+mn-cs"/>
              </a:rPr>
              <a:t>, and variant sites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3. </a:t>
            </a: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likelihoods</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given the read data.</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ActiveRegion</a:t>
            </a:r>
            <a:r>
              <a:rPr lang="sv-SE" sz="1200" b="0" i="0" u="none" strike="noStrike" kern="1200" dirty="0">
                <a:solidFill>
                  <a:schemeClr val="tx1"/>
                </a:solidFill>
                <a:effectLst/>
                <a:latin typeface="+mn-lt"/>
                <a:ea typeface="+mn-ea"/>
                <a:cs typeface="+mn-cs"/>
              </a:rPr>
              <a:t>, the program </a:t>
            </a:r>
            <a:r>
              <a:rPr lang="sv-SE" sz="1200" b="0" i="0" u="none" strike="noStrike" kern="1200" dirty="0" err="1">
                <a:solidFill>
                  <a:schemeClr val="tx1"/>
                </a:solidFill>
                <a:effectLst/>
                <a:latin typeface="+mn-lt"/>
                <a:ea typeface="+mn-ea"/>
                <a:cs typeface="+mn-cs"/>
              </a:rPr>
              <a:t>performs</a:t>
            </a:r>
            <a:r>
              <a:rPr lang="sv-SE" sz="1200" b="0" i="0" u="none" strike="noStrike" kern="1200" dirty="0">
                <a:solidFill>
                  <a:schemeClr val="tx1"/>
                </a:solidFill>
                <a:effectLst/>
                <a:latin typeface="+mn-lt"/>
                <a:ea typeface="+mn-ea"/>
                <a:cs typeface="+mn-cs"/>
              </a:rPr>
              <a:t> a </a:t>
            </a:r>
            <a:r>
              <a:rPr lang="sv-SE" sz="1200" b="0" i="0" u="none" strike="noStrike" kern="1200" dirty="0" err="1">
                <a:solidFill>
                  <a:schemeClr val="tx1"/>
                </a:solidFill>
                <a:effectLst/>
                <a:latin typeface="+mn-lt"/>
                <a:ea typeface="+mn-ea"/>
                <a:cs typeface="+mn-cs"/>
              </a:rPr>
              <a:t>pairwise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alignment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read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using</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PairHMM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takes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into</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account</a:t>
            </a:r>
            <a:r>
              <a:rPr lang="sv-SE" sz="1200" b="0" i="0" u="none" strike="noStrike" kern="1200" dirty="0">
                <a:solidFill>
                  <a:schemeClr val="tx1"/>
                </a:solidFill>
                <a:effectLst/>
                <a:latin typeface="+mn-lt"/>
                <a:ea typeface="+mn-ea"/>
                <a:cs typeface="+mn-cs"/>
              </a:rPr>
              <a:t> the information the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data (i.e. the </a:t>
            </a:r>
            <a:r>
              <a:rPr lang="sv-SE" sz="1200" b="0" i="0" u="none" strike="noStrike" kern="1200" dirty="0" err="1">
                <a:solidFill>
                  <a:schemeClr val="tx1"/>
                </a:solidFill>
                <a:effectLst/>
                <a:latin typeface="+mn-lt"/>
                <a:ea typeface="+mn-ea"/>
                <a:cs typeface="+mn-cs"/>
              </a:rPr>
              <a:t>base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and </a:t>
            </a:r>
            <a:r>
              <a:rPr lang="sv-SE" sz="1200" b="0" i="0" u="none" strike="noStrike" kern="1200" dirty="0" err="1">
                <a:solidFill>
                  <a:schemeClr val="tx1"/>
                </a:solidFill>
                <a:effectLst/>
                <a:latin typeface="+mn-lt"/>
                <a:ea typeface="+mn-ea"/>
                <a:cs typeface="+mn-cs"/>
              </a:rPr>
              <a:t>indel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produces</a:t>
            </a:r>
            <a:r>
              <a:rPr lang="sv-SE" sz="1200" b="0" i="0" u="none" strike="noStrike" kern="1200" dirty="0">
                <a:solidFill>
                  <a:schemeClr val="tx1"/>
                </a:solidFill>
                <a:effectLst/>
                <a:latin typeface="+mn-lt"/>
                <a:ea typeface="+mn-ea"/>
                <a:cs typeface="+mn-cs"/>
              </a:rPr>
              <a:t> a matrix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given the read data. </a:t>
            </a:r>
          </a:p>
          <a:p>
            <a:r>
              <a:rPr lang="sv-SE" sz="1200" b="0" i="0" u="none" strike="noStrike" kern="1200" dirty="0" err="1">
                <a:solidFill>
                  <a:schemeClr val="tx1"/>
                </a:solidFill>
                <a:effectLst/>
                <a:latin typeface="+mn-lt"/>
                <a:ea typeface="+mn-ea"/>
                <a:cs typeface="+mn-cs"/>
              </a:rPr>
              <a:t>These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marginalized</a:t>
            </a:r>
            <a:r>
              <a:rPr lang="sv-SE" sz="1200" b="0" i="0" u="none" strike="noStrike" kern="1200" dirty="0">
                <a:solidFill>
                  <a:schemeClr val="tx1"/>
                </a:solidFill>
                <a:effectLst/>
                <a:latin typeface="+mn-lt"/>
                <a:ea typeface="+mn-ea"/>
                <a:cs typeface="+mn-cs"/>
              </a:rPr>
              <a:t> to </a:t>
            </a:r>
            <a:r>
              <a:rPr lang="sv-SE" sz="1200" b="0" i="0" u="none" strike="noStrike" kern="1200" dirty="0" err="1">
                <a:solidFill>
                  <a:schemeClr val="tx1"/>
                </a:solidFill>
                <a:effectLst/>
                <a:latin typeface="+mn-lt"/>
                <a:ea typeface="+mn-ea"/>
                <a:cs typeface="+mn-cs"/>
              </a:rPr>
              <a:t>obtain</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alleles</a:t>
            </a:r>
            <a:r>
              <a:rPr lang="sv-SE" sz="1200" b="0" i="0" u="none" strike="noStrike" kern="1200" dirty="0">
                <a:solidFill>
                  <a:schemeClr val="tx1"/>
                </a:solidFill>
                <a:effectLst/>
                <a:latin typeface="+mn-lt"/>
                <a:ea typeface="+mn-ea"/>
                <a:cs typeface="+mn-cs"/>
              </a:rPr>
              <a:t> per read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potentially</a:t>
            </a:r>
            <a:r>
              <a:rPr lang="sv-SE" sz="1200" b="0" i="0" u="none" strike="noStrike" kern="1200" dirty="0">
                <a:solidFill>
                  <a:schemeClr val="tx1"/>
                </a:solidFill>
                <a:effectLst/>
                <a:latin typeface="+mn-lt"/>
                <a:ea typeface="+mn-ea"/>
                <a:cs typeface="+mn-cs"/>
              </a:rPr>
              <a:t> variant site.</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4. </a:t>
            </a:r>
            <a:r>
              <a:rPr lang="sv-SE" sz="1200" b="1" i="0" u="none" strike="noStrike" kern="1200" dirty="0" err="1">
                <a:solidFill>
                  <a:schemeClr val="tx1"/>
                </a:solidFill>
                <a:effectLst/>
                <a:latin typeface="+mn-lt"/>
                <a:ea typeface="+mn-ea"/>
                <a:cs typeface="+mn-cs"/>
              </a:rPr>
              <a:t>Assign</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sample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genotypes</a:t>
            </a:r>
            <a:r>
              <a:rPr lang="sv-SE" sz="1200" b="1" i="0" u="none" strike="noStrike" kern="1200" dirty="0">
                <a:solidFill>
                  <a:schemeClr val="tx1"/>
                </a:solidFill>
                <a:effectLst/>
                <a:latin typeface="+mn-lt"/>
                <a:ea typeface="+mn-ea"/>
                <a:cs typeface="+mn-cs"/>
              </a:rPr>
              <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posterior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per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given the read data </a:t>
            </a:r>
            <a:r>
              <a:rPr lang="sv-SE" sz="1200" b="0" i="0" u="none" strike="noStrike" kern="1200" dirty="0" err="1">
                <a:solidFill>
                  <a:schemeClr val="tx1"/>
                </a:solidFill>
                <a:effectLst/>
                <a:latin typeface="+mn-lt"/>
                <a:ea typeface="+mn-ea"/>
                <a:cs typeface="+mn-cs"/>
              </a:rPr>
              <a:t>observed</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variant, 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is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assigned</a:t>
            </a:r>
            <a:r>
              <a:rPr lang="sv-SE" sz="1200" b="0" i="0" u="none" strike="noStrike" kern="1200" dirty="0">
                <a:solidFill>
                  <a:schemeClr val="tx1"/>
                </a:solidFill>
                <a:effectLst/>
                <a:latin typeface="+mn-lt"/>
                <a:ea typeface="+mn-ea"/>
                <a:cs typeface="+mn-cs"/>
              </a:rPr>
              <a:t> to the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a:t>
            </a:r>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30</a:t>
            </a:fld>
            <a:endParaRPr lang="en-US"/>
          </a:p>
        </p:txBody>
      </p:sp>
    </p:spTree>
    <p:extLst>
      <p:ext uri="{BB962C8B-B14F-4D97-AF65-F5344CB8AC3E}">
        <p14:creationId xmlns:p14="http://schemas.microsoft.com/office/powerpoint/2010/main" val="3567791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1068223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922568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897149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37</a:t>
            </a:fld>
            <a:endParaRPr lang="en-US"/>
          </a:p>
        </p:txBody>
      </p:sp>
    </p:spTree>
    <p:extLst>
      <p:ext uri="{BB962C8B-B14F-4D97-AF65-F5344CB8AC3E}">
        <p14:creationId xmlns:p14="http://schemas.microsoft.com/office/powerpoint/2010/main" val="3434279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2716343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574477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41</a:t>
            </a:fld>
            <a:endParaRPr lang="en-US"/>
          </a:p>
        </p:txBody>
      </p:sp>
    </p:spTree>
    <p:extLst>
      <p:ext uri="{BB962C8B-B14F-4D97-AF65-F5344CB8AC3E}">
        <p14:creationId xmlns:p14="http://schemas.microsoft.com/office/powerpoint/2010/main" val="2690102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3082718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1170291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4319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baseline="0" dirty="0"/>
              <a:t>Reminder of important concepts before we move on to the NGS workflow.</a:t>
            </a:r>
          </a:p>
          <a:p>
            <a:endParaRPr lang="en-US" baseline="0" dirty="0"/>
          </a:p>
          <a:p>
            <a:r>
              <a:rPr lang="en-US" dirty="0"/>
              <a:t>To</a:t>
            </a:r>
            <a:r>
              <a:rPr lang="en-US" baseline="0" dirty="0"/>
              <a:t> describe our input data we need a brief refresher on what our data actually is. Paired end sequencing starts off similarly to other sequence protocols where the DNA is fragmented and adaptors are ligated to the ends of a fragment and are PCR amplified to generate clusters. The adaptors find complementary locations on a </a:t>
            </a:r>
            <a:r>
              <a:rPr lang="en-US" baseline="0" dirty="0" err="1"/>
              <a:t>flowcell</a:t>
            </a:r>
            <a:r>
              <a:rPr lang="en-US" baseline="0" dirty="0"/>
              <a:t>.</a:t>
            </a:r>
          </a:p>
          <a:p>
            <a:r>
              <a:rPr lang="en-US" baseline="0" dirty="0"/>
              <a:t>After this the reverse strands are washed off and the forward strands are sequenced. Then the clusters are regenerated and the reverse strands are sequenced.</a:t>
            </a:r>
          </a:p>
          <a:p>
            <a:endParaRPr lang="en-US" baseline="0" dirty="0"/>
          </a:p>
          <a:p>
            <a:r>
              <a:rPr lang="en-US" baseline="0" dirty="0"/>
              <a:t>DNA Fragmentation</a:t>
            </a:r>
          </a:p>
          <a:p>
            <a:r>
              <a:rPr lang="en-US" baseline="0" dirty="0"/>
              <a:t>Adaptors attached</a:t>
            </a:r>
          </a:p>
          <a:p>
            <a:r>
              <a:rPr lang="en-US" baseline="0" dirty="0"/>
              <a:t>PCR amplification – not always</a:t>
            </a:r>
          </a:p>
          <a:p>
            <a:r>
              <a:rPr lang="en-US" baseline="0" dirty="0"/>
              <a:t>Attach to </a:t>
            </a:r>
            <a:r>
              <a:rPr lang="en-US" baseline="0" dirty="0" err="1"/>
              <a:t>flowcell</a:t>
            </a:r>
            <a:endParaRPr lang="en-US" baseline="0" dirty="0"/>
          </a:p>
          <a:p>
            <a:r>
              <a:rPr lang="en-US" baseline="0" dirty="0"/>
              <a:t>Reverse flushed, forward sequenced</a:t>
            </a:r>
          </a:p>
          <a:p>
            <a:r>
              <a:rPr lang="en-US" baseline="0" dirty="0"/>
              <a:t>Clusters regenerated, forward flushed and reverse sequenced.</a:t>
            </a:r>
            <a:endParaRPr lang="en-US" dirty="0"/>
          </a:p>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3808243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14412046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3149806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49</a:t>
            </a:fld>
            <a:endParaRPr lang="en-US"/>
          </a:p>
        </p:txBody>
      </p:sp>
    </p:spTree>
    <p:extLst>
      <p:ext uri="{BB962C8B-B14F-4D97-AF65-F5344CB8AC3E}">
        <p14:creationId xmlns:p14="http://schemas.microsoft.com/office/powerpoint/2010/main" val="1853901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51</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52</a:t>
            </a:fld>
            <a:endParaRPr lang="en-US"/>
          </a:p>
        </p:txBody>
      </p:sp>
    </p:spTree>
    <p:extLst>
      <p:ext uri="{BB962C8B-B14F-4D97-AF65-F5344CB8AC3E}">
        <p14:creationId xmlns:p14="http://schemas.microsoft.com/office/powerpoint/2010/main" val="63313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54</a:t>
            </a:fld>
            <a:endParaRPr lang="en-US"/>
          </a:p>
        </p:txBody>
      </p:sp>
    </p:spTree>
    <p:extLst>
      <p:ext uri="{BB962C8B-B14F-4D97-AF65-F5344CB8AC3E}">
        <p14:creationId xmlns:p14="http://schemas.microsoft.com/office/powerpoint/2010/main" val="1950193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56</a:t>
            </a:fld>
            <a:endParaRPr lang="en-US"/>
          </a:p>
        </p:txBody>
      </p:sp>
    </p:spTree>
    <p:extLst>
      <p:ext uri="{BB962C8B-B14F-4D97-AF65-F5344CB8AC3E}">
        <p14:creationId xmlns:p14="http://schemas.microsoft.com/office/powerpoint/2010/main" val="35480686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58</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2733783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topic of today is how to call genetic variation in next generation sequencing data, and I will now give a very brief introduction to genetic variation. </a:t>
            </a:r>
          </a:p>
        </p:txBody>
      </p:sp>
      <p:sp>
        <p:nvSpPr>
          <p:cNvPr id="4" name="Slide Number Placeholder 3"/>
          <p:cNvSpPr>
            <a:spLocks noGrp="1"/>
          </p:cNvSpPr>
          <p:nvPr>
            <p:ph type="sldNum" sz="quarter" idx="10"/>
          </p:nvPr>
        </p:nvSpPr>
        <p:spPr/>
        <p:txBody>
          <a:bodyPr/>
          <a:lstStyle/>
          <a:p>
            <a:fld id="{93028652-11D1-8A42-9F26-9AC760C0492B}" type="slidenum">
              <a:rPr lang="en-US" smtClean="0"/>
              <a:t>10</a:t>
            </a:fld>
            <a:endParaRPr lang="en-US"/>
          </a:p>
        </p:txBody>
      </p:sp>
    </p:spTree>
    <p:extLst>
      <p:ext uri="{BB962C8B-B14F-4D97-AF65-F5344CB8AC3E}">
        <p14:creationId xmlns:p14="http://schemas.microsoft.com/office/powerpoint/2010/main" val="1310109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Some of the genetic variants are responsible for phenotypic variants between individuals, but others are neutral.</a:t>
            </a:r>
          </a:p>
        </p:txBody>
      </p:sp>
      <p:sp>
        <p:nvSpPr>
          <p:cNvPr id="4" name="Platshållare för bildnummer 3"/>
          <p:cNvSpPr>
            <a:spLocks noGrp="1"/>
          </p:cNvSpPr>
          <p:nvPr>
            <p:ph type="sldNum" sz="quarter" idx="5"/>
          </p:nvPr>
        </p:nvSpPr>
        <p:spPr/>
        <p:txBody>
          <a:bodyPr/>
          <a:lstStyle/>
          <a:p>
            <a:fld id="{93028652-11D1-8A42-9F26-9AC760C0492B}" type="slidenum">
              <a:rPr lang="en-US" smtClean="0"/>
              <a:t>11</a:t>
            </a:fld>
            <a:endParaRPr lang="en-US"/>
          </a:p>
        </p:txBody>
      </p:sp>
    </p:spTree>
    <p:extLst>
      <p:ext uri="{BB962C8B-B14F-4D97-AF65-F5344CB8AC3E}">
        <p14:creationId xmlns:p14="http://schemas.microsoft.com/office/powerpoint/2010/main" val="1591662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Genetic variation range in size from large chunks of the chromosome down to single nucleotides. We will focus on SNVs and short insertions and deletions in todays exercise. </a:t>
            </a:r>
          </a:p>
        </p:txBody>
      </p:sp>
      <p:sp>
        <p:nvSpPr>
          <p:cNvPr id="4" name="Platshållare för bildnummer 3"/>
          <p:cNvSpPr>
            <a:spLocks noGrp="1"/>
          </p:cNvSpPr>
          <p:nvPr>
            <p:ph type="sldNum" sz="quarter" idx="5"/>
          </p:nvPr>
        </p:nvSpPr>
        <p:spPr/>
        <p:txBody>
          <a:bodyPr/>
          <a:lstStyle/>
          <a:p>
            <a:fld id="{93028652-11D1-8A42-9F26-9AC760C0492B}" type="slidenum">
              <a:rPr lang="en-US" smtClean="0"/>
              <a:t>12</a:t>
            </a:fld>
            <a:endParaRPr lang="en-US"/>
          </a:p>
        </p:txBody>
      </p:sp>
    </p:spTree>
    <p:extLst>
      <p:ext uri="{BB962C8B-B14F-4D97-AF65-F5344CB8AC3E}">
        <p14:creationId xmlns:p14="http://schemas.microsoft.com/office/powerpoint/2010/main" val="1405289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4037904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a:t>
            </a:r>
            <a:r>
              <a:rPr lang="en-US" baseline="0" dirty="0" err="1"/>
              <a:t>namethe</a:t>
            </a:r>
            <a:r>
              <a:rPr lang="en-US" baseline="0" dirty="0"/>
              <a:t>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16</a:t>
            </a:fld>
            <a:endParaRPr lang="en-US"/>
          </a:p>
        </p:txBody>
      </p:sp>
    </p:spTree>
    <p:extLst>
      <p:ext uri="{BB962C8B-B14F-4D97-AF65-F5344CB8AC3E}">
        <p14:creationId xmlns:p14="http://schemas.microsoft.com/office/powerpoint/2010/main" val="392604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594819" y="1628049"/>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14" name="Content Placeholder 5"/>
          <p:cNvSpPr>
            <a:spLocks noGrp="1"/>
          </p:cNvSpPr>
          <p:nvPr>
            <p:ph sz="quarter" idx="11" hasCustomPrompt="1"/>
          </p:nvPr>
        </p:nvSpPr>
        <p:spPr>
          <a:xfrm>
            <a:off x="594817" y="3483792"/>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15" name="Content Placeholder 5"/>
          <p:cNvSpPr>
            <a:spLocks noGrp="1"/>
          </p:cNvSpPr>
          <p:nvPr>
            <p:ph sz="quarter" idx="12" hasCustomPrompt="1"/>
          </p:nvPr>
        </p:nvSpPr>
        <p:spPr>
          <a:xfrm>
            <a:off x="594818" y="416490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11"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2"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1999" y="630000"/>
            <a:ext cx="6242400" cy="74520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1079" cy="745736"/>
          </a:xfrm>
          <a:prstGeom prst="rect">
            <a:avLst/>
          </a:prstGeom>
        </p:spPr>
        <p:txBody>
          <a:bodyPr/>
          <a:lstStyle/>
          <a:p>
            <a:r>
              <a:rPr lang="en-US" dirty="0"/>
              <a:t>Title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5"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6"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165480"/>
            <a:ext cx="864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778466"/>
            <a:ext cx="8640000" cy="432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10" name="Title 9"/>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14" name="Platshållare för text 13"/>
          <p:cNvSpPr>
            <a:spLocks noGrp="1"/>
          </p:cNvSpPr>
          <p:nvPr>
            <p:ph type="body" sz="quarter" idx="14" hasCustomPrompt="1"/>
          </p:nvPr>
        </p:nvSpPr>
        <p:spPr>
          <a:xfrm>
            <a:off x="307886" y="1859999"/>
            <a:ext cx="4541843" cy="1898294"/>
          </a:xfrm>
          <a:prstGeom prst="rect">
            <a:avLst/>
          </a:prstGeo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231601"/>
            <a:ext cx="3960000" cy="504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73273" y="1231601"/>
            <a:ext cx="3960000" cy="504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Title 7"/>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text 2"/>
          <p:cNvSpPr>
            <a:spLocks noGrp="1"/>
          </p:cNvSpPr>
          <p:nvPr>
            <p:ph idx="1" hasCustomPrompt="1"/>
          </p:nvPr>
        </p:nvSpPr>
        <p:spPr>
          <a:xfrm>
            <a:off x="260389" y="1518407"/>
            <a:ext cx="8640000" cy="468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24970" y="1510018"/>
            <a:ext cx="4032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56495" y="1510018"/>
            <a:ext cx="4032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612236" y="2089603"/>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6" name="Content Placeholder 5"/>
          <p:cNvSpPr>
            <a:spLocks noGrp="1"/>
          </p:cNvSpPr>
          <p:nvPr>
            <p:ph sz="quarter" idx="11" hasCustomPrompt="1"/>
          </p:nvPr>
        </p:nvSpPr>
        <p:spPr>
          <a:xfrm>
            <a:off x="612234" y="394534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7" name="Content Placeholder 5"/>
          <p:cNvSpPr>
            <a:spLocks noGrp="1"/>
          </p:cNvSpPr>
          <p:nvPr>
            <p:ph sz="quarter" idx="12" hasCustomPrompt="1"/>
          </p:nvPr>
        </p:nvSpPr>
        <p:spPr>
          <a:xfrm>
            <a:off x="612235" y="4626460"/>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extLst>
      <p:ext uri="{BB962C8B-B14F-4D97-AF65-F5344CB8AC3E}">
        <p14:creationId xmlns:p14="http://schemas.microsoft.com/office/powerpoint/2010/main" val="169540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576800"/>
            <a:ext cx="8640000" cy="4629229"/>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Title 3"/>
          <p:cNvSpPr>
            <a:spLocks noGrp="1"/>
          </p:cNvSpPr>
          <p:nvPr>
            <p:ph type="title" hasCustomPrompt="1"/>
          </p:nvPr>
        </p:nvSpPr>
        <p:spPr>
          <a:xfrm>
            <a:off x="252000" y="630000"/>
            <a:ext cx="6242400" cy="745200"/>
          </a:xfrm>
          <a:prstGeom prst="rect">
            <a:avLst/>
          </a:prstGeom>
        </p:spPr>
        <p:txBody>
          <a:bodyPr/>
          <a:lstStyle>
            <a:lvl1pPr algn="l">
              <a:defRPr/>
            </a:lvl1pPr>
          </a:lstStyle>
          <a:p>
            <a:r>
              <a:rPr lang="en-US" dirty="0"/>
              <a:t>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576800"/>
            <a:ext cx="3960000" cy="4677932"/>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4" name="Platshållare för innehåll 3"/>
          <p:cNvSpPr>
            <a:spLocks noGrp="1"/>
          </p:cNvSpPr>
          <p:nvPr>
            <p:ph sz="half" idx="2"/>
          </p:nvPr>
        </p:nvSpPr>
        <p:spPr>
          <a:xfrm>
            <a:off x="4773273" y="1576800"/>
            <a:ext cx="3960000" cy="4677932"/>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2400" cy="745200"/>
          </a:xfrm>
          <a:prstGeom prst="rect">
            <a:avLst/>
          </a:prstGeom>
        </p:spPr>
        <p:txBody>
          <a:bodyPr/>
          <a:lstStyle/>
          <a:p>
            <a:r>
              <a:rPr lang="en-US" dirty="0"/>
              <a:t>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307886" y="1173870"/>
            <a:ext cx="8543861"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307886" y="6356350"/>
            <a:ext cx="2282914" cy="365125"/>
          </a:xfrm>
          <a:prstGeom prst="rect">
            <a:avLst/>
          </a:prstGeom>
        </p:spPr>
        <p:txBody>
          <a:bodyPr/>
          <a:lstStyle/>
          <a:p>
            <a:fld id="{8CEC639E-0CBF-9D4F-A0BA-59D31147FEB2}" type="datetime1">
              <a:rPr lang="sv-SE" smtClean="0"/>
              <a:pPr/>
              <a:t>2020-11-02</a:t>
            </a:fld>
            <a:endParaRPr lang="sv-SE"/>
          </a:p>
        </p:txBody>
      </p:sp>
      <p:sp>
        <p:nvSpPr>
          <p:cNvPr id="5" name="Platshållare för sidfot 4"/>
          <p:cNvSpPr>
            <a:spLocks noGrp="1"/>
          </p:cNvSpPr>
          <p:nvPr>
            <p:ph type="ftr" sz="quarter" idx="11"/>
          </p:nvPr>
        </p:nvSpPr>
        <p:spPr>
          <a:xfrm>
            <a:off x="3124200" y="6356350"/>
            <a:ext cx="28956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60392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770276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000" y="2160000"/>
            <a:ext cx="7920000" cy="1260000"/>
          </a:xfrm>
          <a:prstGeom prst="rect">
            <a:avLst/>
          </a:prstGeom>
        </p:spPr>
        <p:txBody>
          <a:bodyPr/>
          <a:lstStyle/>
          <a:p>
            <a:r>
              <a:rPr lang="en-US" dirty="0" err="1"/>
              <a:t>Frontpage</a:t>
            </a:r>
            <a:r>
              <a:rPr lang="en-US" dirty="0"/>
              <a:t> title</a:t>
            </a:r>
          </a:p>
        </p:txBody>
      </p:sp>
      <p:sp>
        <p:nvSpPr>
          <p:cNvPr id="6"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7"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5.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5.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5.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5.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2.emf"/><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049618"/>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5"/>
          <a:stretch>
            <a:fillRect/>
          </a:stretch>
        </p:blipFill>
        <p:spPr>
          <a:xfrm>
            <a:off x="7092786" y="321495"/>
            <a:ext cx="1799214" cy="5814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000" y="326884"/>
            <a:ext cx="1147379" cy="593802"/>
          </a:xfrm>
          <a:prstGeom prst="rect">
            <a:avLst/>
          </a:prstGeom>
        </p:spPr>
      </p:pic>
    </p:spTree>
    <p:extLst>
      <p:ext uri="{BB962C8B-B14F-4D97-AF65-F5344CB8AC3E}">
        <p14:creationId xmlns:p14="http://schemas.microsoft.com/office/powerpoint/2010/main" val="141253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ctr" defTabSz="457200" rtl="0" eaLnBrk="1" latinLnBrk="0" hangingPunct="1">
        <a:spcBef>
          <a:spcPct val="0"/>
        </a:spcBef>
        <a:buNone/>
        <a:defRPr sz="28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327199"/>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4"/>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5"/>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47" y="303617"/>
            <a:ext cx="1586357" cy="845166"/>
          </a:xfrm>
          <a:prstGeom prst="rect">
            <a:avLst/>
          </a:prstGeom>
          <a:noFill/>
        </p:spPr>
      </p:pic>
    </p:spTree>
    <p:extLst>
      <p:ext uri="{BB962C8B-B14F-4D97-AF65-F5344CB8AC3E}">
        <p14:creationId xmlns:p14="http://schemas.microsoft.com/office/powerpoint/2010/main" val="589563868"/>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ftr="0" dt="0"/>
  <p:txStyles>
    <p:titleStyle>
      <a:lvl1pPr algn="ctr" defTabSz="457200" rtl="0" eaLnBrk="1" latinLnBrk="0" hangingPunct="1">
        <a:spcBef>
          <a:spcPct val="0"/>
        </a:spcBef>
        <a:buNone/>
        <a:defRPr sz="32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425600"/>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7"/>
          <a:stretch>
            <a:fillRect/>
          </a:stretch>
        </p:blipFill>
        <p:spPr>
          <a:xfrm>
            <a:off x="6678000" y="648000"/>
            <a:ext cx="2214000" cy="715460"/>
          </a:xfrm>
          <a:prstGeom prst="rect">
            <a:avLst/>
          </a:prstGeom>
        </p:spPr>
      </p:pic>
      <p:pic>
        <p:nvPicPr>
          <p:cNvPr id="7" name="Picture 6"/>
          <p:cNvPicPr>
            <a:picLocks/>
          </p:cNvPicPr>
          <p:nvPr/>
        </p:nvPicPr>
        <p:blipFill rotWithShape="1">
          <a:blip r:embed="rId8">
            <a:extLst>
              <a:ext uri="{28A0092B-C50C-407E-A947-70E740481C1C}">
                <a14:useLocalDpi xmlns:a14="http://schemas.microsoft.com/office/drawing/2010/main" val="0"/>
              </a:ext>
            </a:extLst>
          </a:blip>
          <a:srcRect r="76" b="29743"/>
          <a:stretch/>
        </p:blipFill>
        <p:spPr>
          <a:xfrm>
            <a:off x="6678000" y="100800"/>
            <a:ext cx="1224000" cy="468000"/>
          </a:xfrm>
          <a:prstGeom prst="rect">
            <a:avLst/>
          </a:prstGeom>
        </p:spPr>
      </p:pic>
    </p:spTree>
    <p:extLst>
      <p:ext uri="{BB962C8B-B14F-4D97-AF65-F5344CB8AC3E}">
        <p14:creationId xmlns:p14="http://schemas.microsoft.com/office/powerpoint/2010/main" val="1071152853"/>
      </p:ext>
    </p:extLst>
  </p:cSld>
  <p:clrMap bg1="lt1" tx1="dk1" bg2="lt2" tx2="dk2" accent1="accent1" accent2="accent2" accent3="accent3" accent4="accent4" accent5="accent5" accent6="accent6" hlink="hlink" folHlink="folHlink"/>
  <p:sldLayoutIdLst>
    <p:sldLayoutId id="2147483720" r:id="rId1"/>
    <p:sldLayoutId id="2147483687" r:id="rId2"/>
    <p:sldLayoutId id="2147483688" r:id="rId3"/>
    <p:sldLayoutId id="2147483721" r:id="rId4"/>
    <p:sldLayoutId id="2147483722" r:id="rId5"/>
  </p:sldLayoutIdLst>
  <p:hf hdr="0" ftr="0" dt="0"/>
  <p:txStyles>
    <p:titleStyle>
      <a:lvl1pPr algn="l" defTabSz="457200" rtl="0" eaLnBrk="1" latinLnBrk="0" hangingPunct="1">
        <a:spcBef>
          <a:spcPct val="0"/>
        </a:spcBef>
        <a:buNone/>
        <a:defRPr sz="44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51058757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1006355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48000"/>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8000" y="100800"/>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142243">
            <a:off x="4777608" y="4965948"/>
            <a:ext cx="5026748" cy="2526036"/>
          </a:xfrm>
          <a:custGeom>
            <a:avLst/>
            <a:gdLst>
              <a:gd name="connsiteX0" fmla="*/ 0 w 5026748"/>
              <a:gd name="connsiteY0" fmla="*/ 1819133 h 2526036"/>
              <a:gd name="connsiteX1" fmla="*/ 1565911 w 5026748"/>
              <a:gd name="connsiteY1" fmla="*/ 2526036 h 2526036"/>
              <a:gd name="connsiteX2" fmla="*/ 0 w 5026748"/>
              <a:gd name="connsiteY2" fmla="*/ 2526036 h 2526036"/>
              <a:gd name="connsiteX3" fmla="*/ 5026747 w 5026748"/>
              <a:gd name="connsiteY3" fmla="*/ 0 h 2526036"/>
              <a:gd name="connsiteX4" fmla="*/ 5026748 w 5026748"/>
              <a:gd name="connsiteY4" fmla="*/ 199091 h 2526036"/>
              <a:gd name="connsiteX5" fmla="*/ 3976291 w 5026748"/>
              <a:gd name="connsiteY5" fmla="*/ 2526036 h 2526036"/>
              <a:gd name="connsiteX6" fmla="*/ 3782353 w 5026748"/>
              <a:gd name="connsiteY6" fmla="*/ 2526036 h 2526036"/>
              <a:gd name="connsiteX7" fmla="*/ 0 w 5026748"/>
              <a:gd name="connsiteY7" fmla="*/ 818560 h 2526036"/>
              <a:gd name="connsiteX8" fmla="*/ 0 w 5026748"/>
              <a:gd name="connsiteY8" fmla="*/ 0 h 25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748" h="2526036">
                <a:moveTo>
                  <a:pt x="0" y="1819133"/>
                </a:moveTo>
                <a:lnTo>
                  <a:pt x="1565911" y="2526036"/>
                </a:lnTo>
                <a:lnTo>
                  <a:pt x="0" y="2526036"/>
                </a:lnTo>
                <a:close/>
                <a:moveTo>
                  <a:pt x="5026747" y="0"/>
                </a:moveTo>
                <a:lnTo>
                  <a:pt x="5026748" y="199091"/>
                </a:lnTo>
                <a:lnTo>
                  <a:pt x="3976291" y="2526036"/>
                </a:lnTo>
                <a:lnTo>
                  <a:pt x="3782353" y="2526036"/>
                </a:lnTo>
                <a:lnTo>
                  <a:pt x="0" y="818560"/>
                </a:lnTo>
                <a:lnTo>
                  <a:pt x="0" y="0"/>
                </a:lnTo>
                <a:close/>
              </a:path>
            </a:pathLst>
          </a:custGeom>
        </p:spPr>
      </p:pic>
    </p:spTree>
    <p:extLst>
      <p:ext uri="{BB962C8B-B14F-4D97-AF65-F5344CB8AC3E}">
        <p14:creationId xmlns:p14="http://schemas.microsoft.com/office/powerpoint/2010/main" val="131252925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341434">
            <a:off x="6401804" y="5824448"/>
            <a:ext cx="3104010" cy="1559824"/>
          </a:xfrm>
          <a:custGeom>
            <a:avLst/>
            <a:gdLst>
              <a:gd name="connsiteX0" fmla="*/ 0 w 3104010"/>
              <a:gd name="connsiteY0" fmla="*/ 1174740 h 1559824"/>
              <a:gd name="connsiteX1" fmla="*/ 1004430 w 3104010"/>
              <a:gd name="connsiteY1" fmla="*/ 1559824 h 1559824"/>
              <a:gd name="connsiteX2" fmla="*/ 0 w 3104010"/>
              <a:gd name="connsiteY2" fmla="*/ 1559824 h 1559824"/>
              <a:gd name="connsiteX3" fmla="*/ 2555195 w 3104010"/>
              <a:gd name="connsiteY3" fmla="*/ 1488008 h 1559824"/>
              <a:gd name="connsiteX4" fmla="*/ 2742515 w 3104010"/>
              <a:gd name="connsiteY4" fmla="*/ 1559824 h 1559824"/>
              <a:gd name="connsiteX5" fmla="*/ 2527661 w 3104010"/>
              <a:gd name="connsiteY5" fmla="*/ 1559824 h 1559824"/>
              <a:gd name="connsiteX6" fmla="*/ 3104010 w 3104010"/>
              <a:gd name="connsiteY6" fmla="*/ 0 h 1559824"/>
              <a:gd name="connsiteX7" fmla="*/ 3104010 w 3104010"/>
              <a:gd name="connsiteY7" fmla="*/ 96975 h 1559824"/>
              <a:gd name="connsiteX8" fmla="*/ 3090484 w 3104010"/>
              <a:gd name="connsiteY8" fmla="*/ 91790 h 1559824"/>
              <a:gd name="connsiteX9" fmla="*/ 2569298 w 3104010"/>
              <a:gd name="connsiteY9" fmla="*/ 1451221 h 1559824"/>
              <a:gd name="connsiteX10" fmla="*/ 0 w 3104010"/>
              <a:gd name="connsiteY10" fmla="*/ 466189 h 1559824"/>
              <a:gd name="connsiteX11" fmla="*/ 0 w 3104010"/>
              <a:gd name="connsiteY11" fmla="*/ 0 h 155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4010" h="1559824">
                <a:moveTo>
                  <a:pt x="0" y="1174740"/>
                </a:moveTo>
                <a:lnTo>
                  <a:pt x="1004430" y="1559824"/>
                </a:lnTo>
                <a:lnTo>
                  <a:pt x="0" y="1559824"/>
                </a:lnTo>
                <a:close/>
                <a:moveTo>
                  <a:pt x="2555195" y="1488008"/>
                </a:moveTo>
                <a:lnTo>
                  <a:pt x="2742515" y="1559824"/>
                </a:lnTo>
                <a:lnTo>
                  <a:pt x="2527661" y="1559824"/>
                </a:lnTo>
                <a:close/>
                <a:moveTo>
                  <a:pt x="3104010" y="0"/>
                </a:moveTo>
                <a:lnTo>
                  <a:pt x="3104010" y="96975"/>
                </a:lnTo>
                <a:lnTo>
                  <a:pt x="3090484" y="91790"/>
                </a:lnTo>
                <a:lnTo>
                  <a:pt x="2569298" y="1451221"/>
                </a:lnTo>
                <a:lnTo>
                  <a:pt x="0" y="466189"/>
                </a:lnTo>
                <a:lnTo>
                  <a:pt x="0" y="0"/>
                </a:lnTo>
                <a:close/>
              </a:path>
            </a:pathLst>
          </a:custGeom>
        </p:spPr>
      </p:pic>
    </p:spTree>
    <p:extLst>
      <p:ext uri="{BB962C8B-B14F-4D97-AF65-F5344CB8AC3E}">
        <p14:creationId xmlns:p14="http://schemas.microsoft.com/office/powerpoint/2010/main" val="7272004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0" name="Bildobjekt 18"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142243">
            <a:off x="4777609" y="4965948"/>
            <a:ext cx="5026747" cy="2526036"/>
          </a:xfrm>
          <a:prstGeom prst="rect">
            <a:avLst/>
          </a:prstGeom>
        </p:spPr>
      </p:pic>
    </p:spTree>
    <p:extLst>
      <p:ext uri="{BB962C8B-B14F-4D97-AF65-F5344CB8AC3E}">
        <p14:creationId xmlns:p14="http://schemas.microsoft.com/office/powerpoint/2010/main" val="72793982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24" name="Picture 23"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204075">
            <a:off x="5972594" y="5537589"/>
            <a:ext cx="3626348" cy="1822309"/>
          </a:xfrm>
          <a:custGeom>
            <a:avLst/>
            <a:gdLst>
              <a:gd name="connsiteX0" fmla="*/ 3626348 w 3626348"/>
              <a:gd name="connsiteY0" fmla="*/ 0 h 1822309"/>
              <a:gd name="connsiteX1" fmla="*/ 3626348 w 3626348"/>
              <a:gd name="connsiteY1" fmla="*/ 132646 h 1822309"/>
              <a:gd name="connsiteX2" fmla="*/ 2899873 w 3626348"/>
              <a:gd name="connsiteY2" fmla="*/ 1822309 h 1822309"/>
              <a:gd name="connsiteX3" fmla="*/ 2896258 w 3626348"/>
              <a:gd name="connsiteY3" fmla="*/ 1822309 h 1822309"/>
              <a:gd name="connsiteX4" fmla="*/ 0 w 3626348"/>
              <a:gd name="connsiteY4" fmla="*/ 577055 h 1822309"/>
              <a:gd name="connsiteX5" fmla="*/ 0 w 3626348"/>
              <a:gd name="connsiteY5" fmla="*/ 0 h 182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348" h="1822309">
                <a:moveTo>
                  <a:pt x="3626348" y="0"/>
                </a:moveTo>
                <a:lnTo>
                  <a:pt x="3626348" y="132646"/>
                </a:lnTo>
                <a:lnTo>
                  <a:pt x="2899873" y="1822309"/>
                </a:lnTo>
                <a:lnTo>
                  <a:pt x="2896258" y="1822309"/>
                </a:lnTo>
                <a:lnTo>
                  <a:pt x="0" y="577055"/>
                </a:lnTo>
                <a:lnTo>
                  <a:pt x="0" y="0"/>
                </a:lnTo>
                <a:close/>
              </a:path>
            </a:pathLst>
          </a:custGeom>
        </p:spPr>
      </p:pic>
    </p:spTree>
    <p:extLst>
      <p:ext uri="{BB962C8B-B14F-4D97-AF65-F5344CB8AC3E}">
        <p14:creationId xmlns:p14="http://schemas.microsoft.com/office/powerpoint/2010/main" val="2703522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5"/>
          <a:stretch>
            <a:fillRect/>
          </a:stretch>
        </p:blipFill>
        <p:spPr>
          <a:xfrm>
            <a:off x="0" y="2835062"/>
            <a:ext cx="9144000" cy="4022938"/>
          </a:xfrm>
          <a:prstGeom prst="rect">
            <a:avLst/>
          </a:prstGeom>
        </p:spPr>
      </p:pic>
      <p:cxnSp>
        <p:nvCxnSpPr>
          <p:cNvPr id="8" name="Rak 7"/>
          <p:cNvCxnSpPr/>
          <p:nvPr/>
        </p:nvCxnSpPr>
        <p:spPr>
          <a:xfrm>
            <a:off x="252000" y="1649586"/>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6"/>
          <a:stretch>
            <a:fillRect/>
          </a:stretch>
        </p:blipFill>
        <p:spPr>
          <a:xfrm>
            <a:off x="6737329" y="662235"/>
            <a:ext cx="2154671" cy="69628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000" y="587796"/>
            <a:ext cx="1633079" cy="845166"/>
          </a:xfrm>
          <a:prstGeom prst="rect">
            <a:avLst/>
          </a:prstGeom>
        </p:spPr>
      </p:pic>
    </p:spTree>
    <p:extLst>
      <p:ext uri="{BB962C8B-B14F-4D97-AF65-F5344CB8AC3E}">
        <p14:creationId xmlns:p14="http://schemas.microsoft.com/office/powerpoint/2010/main" val="188213385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dt="0"/>
  <p:txStyles>
    <p:titleStyle>
      <a:lvl1pPr algn="ctr" defTabSz="457200" rtl="0" eaLnBrk="1" latinLnBrk="0" hangingPunct="1">
        <a:spcBef>
          <a:spcPct val="0"/>
        </a:spcBef>
        <a:buNone/>
        <a:defRPr sz="3200" b="1" i="0" kern="1200">
          <a:solidFill>
            <a:schemeClr val="tx1"/>
          </a:solidFill>
          <a:latin typeface="Century Gothic" charset="0"/>
          <a:ea typeface="Century Gothic" charset="0"/>
          <a:cs typeface="Century Gothic"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1pPr>
      <a:lvl2pPr marL="742950" indent="-28575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2pPr>
      <a:lvl3pPr marL="11430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3pPr>
      <a:lvl4pPr marL="16002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4pPr>
      <a:lvl5pPr marL="20574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www.youtube.com/watch?v=fCd6B5HRaZ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4.xml"/><Relationship Id="rId1" Type="http://schemas.openxmlformats.org/officeDocument/2006/relationships/slideLayout" Target="../slideLayouts/slideLayout27.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innehåll 7">
            <a:extLst>
              <a:ext uri="{FF2B5EF4-FFF2-40B4-BE49-F238E27FC236}">
                <a16:creationId xmlns:a16="http://schemas.microsoft.com/office/drawing/2014/main" id="{36D0A602-77EA-FB40-B120-D7BDB3BFBB00}"/>
              </a:ext>
            </a:extLst>
          </p:cNvPr>
          <p:cNvSpPr>
            <a:spLocks noGrp="1"/>
          </p:cNvSpPr>
          <p:nvPr>
            <p:ph idx="1"/>
          </p:nvPr>
        </p:nvSpPr>
        <p:spPr>
          <a:xfrm>
            <a:off x="251992" y="2994708"/>
            <a:ext cx="6951877" cy="2294866"/>
          </a:xfrm>
        </p:spPr>
        <p:txBody>
          <a:bodyPr/>
          <a:lstStyle/>
          <a:p>
            <a:pPr marL="0" indent="0">
              <a:buNone/>
            </a:pPr>
            <a:r>
              <a:rPr lang="en-GB" dirty="0" err="1"/>
              <a:t>Malin</a:t>
            </a:r>
            <a:r>
              <a:rPr lang="en-GB" dirty="0"/>
              <a:t> Larsson</a:t>
            </a:r>
          </a:p>
          <a:p>
            <a:pPr marL="0" indent="0">
              <a:buNone/>
            </a:pPr>
            <a:r>
              <a:rPr lang="en-GB" dirty="0" err="1"/>
              <a:t>Malin.Larsson@nbis.se</a:t>
            </a:r>
            <a:endParaRPr lang="en-GB" dirty="0"/>
          </a:p>
        </p:txBody>
      </p:sp>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Workflows</a:t>
            </a:r>
          </a:p>
        </p:txBody>
      </p:sp>
    </p:spTree>
    <p:extLst>
      <p:ext uri="{BB962C8B-B14F-4D97-AF65-F5344CB8AC3E}">
        <p14:creationId xmlns:p14="http://schemas.microsoft.com/office/powerpoint/2010/main" val="113171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Genetic variation </a:t>
            </a:r>
            <a:br>
              <a:rPr lang="en-GB" dirty="0"/>
            </a:br>
            <a:endParaRPr lang="en-GB" dirty="0"/>
          </a:p>
        </p:txBody>
      </p:sp>
    </p:spTree>
    <p:extLst>
      <p:ext uri="{BB962C8B-B14F-4D97-AF65-F5344CB8AC3E}">
        <p14:creationId xmlns:p14="http://schemas.microsoft.com/office/powerpoint/2010/main" val="557307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355C961-F3FD-B24E-92FB-35120389E2B6}"/>
              </a:ext>
            </a:extLst>
          </p:cNvPr>
          <p:cNvSpPr>
            <a:spLocks noGrp="1"/>
          </p:cNvSpPr>
          <p:nvPr>
            <p:ph type="title"/>
          </p:nvPr>
        </p:nvSpPr>
        <p:spPr>
          <a:xfrm>
            <a:off x="307884" y="357411"/>
            <a:ext cx="8543861" cy="635149"/>
          </a:xfrm>
        </p:spPr>
        <p:txBody>
          <a:bodyPr/>
          <a:lstStyle/>
          <a:p>
            <a:pPr algn="ctr"/>
            <a:r>
              <a:rPr lang="en-GB" sz="3600" dirty="0"/>
              <a:t>Genetic Variation</a:t>
            </a:r>
          </a:p>
        </p:txBody>
      </p:sp>
      <p:pic>
        <p:nvPicPr>
          <p:cNvPr id="11" name="Picture 4" descr="HapMap2.jpg">
            <a:extLst>
              <a:ext uri="{FF2B5EF4-FFF2-40B4-BE49-F238E27FC236}">
                <a16:creationId xmlns:a16="http://schemas.microsoft.com/office/drawing/2014/main" id="{AF0D4C35-2E9E-574C-8710-54CD48833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205" y="1419760"/>
            <a:ext cx="5497220" cy="4122916"/>
          </a:xfrm>
          <a:prstGeom prst="rect">
            <a:avLst/>
          </a:prstGeom>
        </p:spPr>
      </p:pic>
      <p:sp>
        <p:nvSpPr>
          <p:cNvPr id="2" name="textruta 1">
            <a:extLst>
              <a:ext uri="{FF2B5EF4-FFF2-40B4-BE49-F238E27FC236}">
                <a16:creationId xmlns:a16="http://schemas.microsoft.com/office/drawing/2014/main" id="{4D3FEB52-43B4-424D-AF44-689EBA092AAD}"/>
              </a:ext>
            </a:extLst>
          </p:cNvPr>
          <p:cNvSpPr txBox="1"/>
          <p:nvPr/>
        </p:nvSpPr>
        <p:spPr>
          <a:xfrm>
            <a:off x="1488305" y="5969876"/>
            <a:ext cx="7217545" cy="830997"/>
          </a:xfrm>
          <a:prstGeom prst="rect">
            <a:avLst/>
          </a:prstGeom>
          <a:noFill/>
        </p:spPr>
        <p:txBody>
          <a:bodyPr wrap="square" rtlCol="0">
            <a:spAutoFit/>
          </a:bodyPr>
          <a:lstStyle/>
          <a:p>
            <a:r>
              <a:rPr lang="en-GB" sz="2400" dirty="0"/>
              <a:t>Genetic variation = differences in DNA among individuals of the same species</a:t>
            </a:r>
          </a:p>
        </p:txBody>
      </p:sp>
    </p:spTree>
    <p:extLst>
      <p:ext uri="{BB962C8B-B14F-4D97-AF65-F5344CB8AC3E}">
        <p14:creationId xmlns:p14="http://schemas.microsoft.com/office/powerpoint/2010/main" val="1246444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3CEF9F8C-DF4D-6B45-9251-1130608AE725}"/>
              </a:ext>
            </a:extLst>
          </p:cNvPr>
          <p:cNvSpPr>
            <a:spLocks noGrp="1"/>
          </p:cNvSpPr>
          <p:nvPr>
            <p:ph type="title"/>
          </p:nvPr>
        </p:nvSpPr>
        <p:spPr>
          <a:xfrm>
            <a:off x="1019239" y="761843"/>
            <a:ext cx="7629461" cy="635149"/>
          </a:xfrm>
        </p:spPr>
        <p:txBody>
          <a:bodyPr/>
          <a:lstStyle/>
          <a:p>
            <a:r>
              <a:rPr lang="en-GB" sz="3600" dirty="0"/>
              <a:t>Single Nucleotide Variants (SNVs)</a:t>
            </a:r>
          </a:p>
        </p:txBody>
      </p:sp>
      <p:pic>
        <p:nvPicPr>
          <p:cNvPr id="7" name="Bildobjekt 6">
            <a:extLst>
              <a:ext uri="{FF2B5EF4-FFF2-40B4-BE49-F238E27FC236}">
                <a16:creationId xmlns:a16="http://schemas.microsoft.com/office/drawing/2014/main" id="{039C65A2-574D-F446-ABD0-A55587B8742B}"/>
              </a:ext>
            </a:extLst>
          </p:cNvPr>
          <p:cNvPicPr>
            <a:picLocks noChangeAspect="1"/>
          </p:cNvPicPr>
          <p:nvPr/>
        </p:nvPicPr>
        <p:blipFill>
          <a:blip r:embed="rId3"/>
          <a:stretch>
            <a:fillRect/>
          </a:stretch>
        </p:blipFill>
        <p:spPr>
          <a:xfrm>
            <a:off x="1262063" y="1897461"/>
            <a:ext cx="6741086" cy="4251378"/>
          </a:xfrm>
          <a:prstGeom prst="rect">
            <a:avLst/>
          </a:prstGeom>
        </p:spPr>
      </p:pic>
      <p:sp>
        <p:nvSpPr>
          <p:cNvPr id="8" name="textruta 7">
            <a:extLst>
              <a:ext uri="{FF2B5EF4-FFF2-40B4-BE49-F238E27FC236}">
                <a16:creationId xmlns:a16="http://schemas.microsoft.com/office/drawing/2014/main" id="{46115FE5-2969-7E42-9A22-626BA7B58089}"/>
              </a:ext>
            </a:extLst>
          </p:cNvPr>
          <p:cNvSpPr txBox="1"/>
          <p:nvPr/>
        </p:nvSpPr>
        <p:spPr>
          <a:xfrm>
            <a:off x="6400800" y="4643889"/>
            <a:ext cx="633507"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SNV</a:t>
            </a:r>
          </a:p>
        </p:txBody>
      </p:sp>
    </p:spTree>
    <p:extLst>
      <p:ext uri="{BB962C8B-B14F-4D97-AF65-F5344CB8AC3E}">
        <p14:creationId xmlns:p14="http://schemas.microsoft.com/office/powerpoint/2010/main" val="1521352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83FF6B-C8E7-3743-BE02-BB51BD9EB3C7}"/>
              </a:ext>
            </a:extLst>
          </p:cNvPr>
          <p:cNvSpPr>
            <a:spLocks noGrp="1"/>
          </p:cNvSpPr>
          <p:nvPr>
            <p:ph type="title"/>
          </p:nvPr>
        </p:nvSpPr>
        <p:spPr>
          <a:xfrm>
            <a:off x="509618" y="788670"/>
            <a:ext cx="8543861" cy="635149"/>
          </a:xfrm>
        </p:spPr>
        <p:txBody>
          <a:bodyPr/>
          <a:lstStyle/>
          <a:p>
            <a:r>
              <a:rPr lang="en-GB" sz="3600" dirty="0"/>
              <a:t>Reference- and </a:t>
            </a:r>
            <a:r>
              <a:rPr lang="en-GB" sz="3600" dirty="0" err="1"/>
              <a:t>Alternatve</a:t>
            </a:r>
            <a:r>
              <a:rPr lang="en-GB" sz="3600" dirty="0"/>
              <a:t> Alleles</a:t>
            </a:r>
          </a:p>
        </p:txBody>
      </p:sp>
      <p:sp>
        <p:nvSpPr>
          <p:cNvPr id="5" name="TextBox 7">
            <a:extLst>
              <a:ext uri="{FF2B5EF4-FFF2-40B4-BE49-F238E27FC236}">
                <a16:creationId xmlns:a16="http://schemas.microsoft.com/office/drawing/2014/main" id="{7E5B205B-22DC-324E-93D0-2C2CCC531EC8}"/>
              </a:ext>
            </a:extLst>
          </p:cNvPr>
          <p:cNvSpPr txBox="1"/>
          <p:nvPr/>
        </p:nvSpPr>
        <p:spPr>
          <a:xfrm>
            <a:off x="-591365" y="2423825"/>
            <a:ext cx="10669625" cy="450305"/>
          </a:xfrm>
          <a:prstGeom prst="rect">
            <a:avLst/>
          </a:prstGeom>
          <a:noFill/>
        </p:spPr>
        <p:txBody>
          <a:bodyPr wrap="none" lIns="80187" tIns="40095" rIns="80187" bIns="40095" rtlCol="0">
            <a:spAutoFit/>
          </a:bodyPr>
          <a:lstStyle/>
          <a:p>
            <a:r>
              <a:rPr lang="en-US" sz="2400" dirty="0">
                <a:latin typeface="Courier New"/>
                <a:cs typeface="Courier New"/>
              </a:rPr>
              <a:t>TGGGCTTTTCCAACAGGTATATCTTCCCCGCTAGCT</a:t>
            </a:r>
            <a:r>
              <a:rPr lang="en-US" sz="2400" dirty="0">
                <a:solidFill>
                  <a:srgbClr val="FF0000"/>
                </a:solidFill>
                <a:latin typeface="Courier New"/>
                <a:cs typeface="Courier New"/>
              </a:rPr>
              <a:t>A</a:t>
            </a:r>
            <a:r>
              <a:rPr lang="en-US" sz="2400" dirty="0">
                <a:latin typeface="Courier New"/>
                <a:cs typeface="Courier New"/>
              </a:rPr>
              <a:t>GCTAGCTACTTCAAATTCCT</a:t>
            </a:r>
          </a:p>
        </p:txBody>
      </p:sp>
      <p:sp useBgFill="1">
        <p:nvSpPr>
          <p:cNvPr id="12" name="Rektangel 11">
            <a:extLst>
              <a:ext uri="{FF2B5EF4-FFF2-40B4-BE49-F238E27FC236}">
                <a16:creationId xmlns:a16="http://schemas.microsoft.com/office/drawing/2014/main" id="{C6A3B538-7183-5542-932B-E10DCEBA4420}"/>
              </a:ext>
            </a:extLst>
          </p:cNvPr>
          <p:cNvSpPr/>
          <p:nvPr/>
        </p:nvSpPr>
        <p:spPr>
          <a:xfrm>
            <a:off x="5258127" y="2961233"/>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A</a:t>
            </a:r>
            <a:r>
              <a:rPr lang="en-US" sz="2400" dirty="0">
                <a:latin typeface="Courier New"/>
                <a:cs typeface="Courier New"/>
              </a:rPr>
              <a:t>GCTA</a:t>
            </a:r>
            <a:endParaRPr lang="en-GB" sz="2400" dirty="0"/>
          </a:p>
        </p:txBody>
      </p:sp>
      <p:sp>
        <p:nvSpPr>
          <p:cNvPr id="13" name="Rektangel 12">
            <a:extLst>
              <a:ext uri="{FF2B5EF4-FFF2-40B4-BE49-F238E27FC236}">
                <a16:creationId xmlns:a16="http://schemas.microsoft.com/office/drawing/2014/main" id="{1077148B-B461-9C4A-BA68-A5924127032A}"/>
              </a:ext>
            </a:extLst>
          </p:cNvPr>
          <p:cNvSpPr/>
          <p:nvPr/>
        </p:nvSpPr>
        <p:spPr>
          <a:xfrm>
            <a:off x="5258127" y="3580920"/>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G</a:t>
            </a:r>
            <a:r>
              <a:rPr lang="en-US" sz="2400" dirty="0">
                <a:latin typeface="Courier New"/>
                <a:cs typeface="Courier New"/>
              </a:rPr>
              <a:t>GCTA</a:t>
            </a:r>
            <a:endParaRPr lang="en-GB" sz="2400" dirty="0"/>
          </a:p>
        </p:txBody>
      </p:sp>
      <p:sp>
        <p:nvSpPr>
          <p:cNvPr id="14" name="textruta 13">
            <a:extLst>
              <a:ext uri="{FF2B5EF4-FFF2-40B4-BE49-F238E27FC236}">
                <a16:creationId xmlns:a16="http://schemas.microsoft.com/office/drawing/2014/main" id="{2F0B0A0C-C9CA-0A4D-8D96-7A401F1DD0B2}"/>
              </a:ext>
            </a:extLst>
          </p:cNvPr>
          <p:cNvSpPr txBox="1"/>
          <p:nvPr/>
        </p:nvSpPr>
        <p:spPr>
          <a:xfrm>
            <a:off x="2611390" y="2961233"/>
            <a:ext cx="2646737" cy="461665"/>
          </a:xfrm>
          <a:prstGeom prst="rect">
            <a:avLst/>
          </a:prstGeom>
          <a:noFill/>
        </p:spPr>
        <p:txBody>
          <a:bodyPr wrap="square" rtlCol="0">
            <a:spAutoFit/>
          </a:bodyPr>
          <a:lstStyle/>
          <a:p>
            <a:r>
              <a:rPr lang="en-GB" sz="2400" b="1" dirty="0"/>
              <a:t>Reference allele</a:t>
            </a:r>
            <a:endParaRPr lang="en-GB" sz="2400" dirty="0"/>
          </a:p>
        </p:txBody>
      </p:sp>
      <p:sp>
        <p:nvSpPr>
          <p:cNvPr id="15" name="textruta 14">
            <a:extLst>
              <a:ext uri="{FF2B5EF4-FFF2-40B4-BE49-F238E27FC236}">
                <a16:creationId xmlns:a16="http://schemas.microsoft.com/office/drawing/2014/main" id="{2314DBC4-A37B-8849-802E-1B62593E93AD}"/>
              </a:ext>
            </a:extLst>
          </p:cNvPr>
          <p:cNvSpPr txBox="1"/>
          <p:nvPr/>
        </p:nvSpPr>
        <p:spPr>
          <a:xfrm>
            <a:off x="2571176" y="3510001"/>
            <a:ext cx="2686951" cy="461665"/>
          </a:xfrm>
          <a:prstGeom prst="rect">
            <a:avLst/>
          </a:prstGeom>
          <a:noFill/>
        </p:spPr>
        <p:txBody>
          <a:bodyPr wrap="square" rtlCol="0">
            <a:spAutoFit/>
          </a:bodyPr>
          <a:lstStyle/>
          <a:p>
            <a:r>
              <a:rPr lang="en-GB" sz="2400" b="1" dirty="0"/>
              <a:t>Alternative allele</a:t>
            </a:r>
            <a:endParaRPr lang="en-GB" sz="2400" dirty="0"/>
          </a:p>
        </p:txBody>
      </p:sp>
      <p:sp>
        <p:nvSpPr>
          <p:cNvPr id="16" name="textruta 15">
            <a:extLst>
              <a:ext uri="{FF2B5EF4-FFF2-40B4-BE49-F238E27FC236}">
                <a16:creationId xmlns:a16="http://schemas.microsoft.com/office/drawing/2014/main" id="{A4BC371D-11CF-D34B-B27A-6EC7C9175298}"/>
              </a:ext>
            </a:extLst>
          </p:cNvPr>
          <p:cNvSpPr txBox="1"/>
          <p:nvPr/>
        </p:nvSpPr>
        <p:spPr>
          <a:xfrm>
            <a:off x="366486" y="4971355"/>
            <a:ext cx="8686993" cy="1384995"/>
          </a:xfrm>
          <a:prstGeom prst="rect">
            <a:avLst/>
          </a:prstGeom>
          <a:noFill/>
        </p:spPr>
        <p:txBody>
          <a:bodyPr wrap="none" rtlCol="0">
            <a:spAutoFit/>
          </a:bodyPr>
          <a:lstStyle/>
          <a:p>
            <a:r>
              <a:rPr lang="en-GB" sz="2400" b="1" dirty="0"/>
              <a:t>Reference allele </a:t>
            </a:r>
            <a:r>
              <a:rPr lang="en-GB" sz="2400" dirty="0"/>
              <a:t>= the allele in the refence genome</a:t>
            </a:r>
          </a:p>
          <a:p>
            <a:r>
              <a:rPr lang="en-GB" sz="2400" b="1" dirty="0"/>
              <a:t>Alternative allele </a:t>
            </a:r>
            <a:r>
              <a:rPr lang="en-GB" sz="2400" dirty="0"/>
              <a:t>= the allele NOT in the refence genome</a:t>
            </a:r>
          </a:p>
          <a:p>
            <a:endParaRPr lang="en-GB" dirty="0"/>
          </a:p>
          <a:p>
            <a:endParaRPr lang="en-GB" dirty="0"/>
          </a:p>
        </p:txBody>
      </p:sp>
    </p:spTree>
    <p:extLst>
      <p:ext uri="{BB962C8B-B14F-4D97-AF65-F5344CB8AC3E}">
        <p14:creationId xmlns:p14="http://schemas.microsoft.com/office/powerpoint/2010/main" val="3952721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err="1"/>
              <a:t>Introduciton</a:t>
            </a:r>
            <a:r>
              <a:rPr lang="en-GB" dirty="0"/>
              <a:t> to workflows</a:t>
            </a:r>
          </a:p>
        </p:txBody>
      </p:sp>
    </p:spTree>
    <p:extLst>
      <p:ext uri="{BB962C8B-B14F-4D97-AF65-F5344CB8AC3E}">
        <p14:creationId xmlns:p14="http://schemas.microsoft.com/office/powerpoint/2010/main" val="41509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0" name="Shape 570"/>
          <p:cNvSpPr>
            <a:spLocks noGrp="1"/>
          </p:cNvSpPr>
          <p:nvPr>
            <p:ph type="title"/>
          </p:nvPr>
        </p:nvSpPr>
        <p:spPr>
          <a:xfrm>
            <a:off x="250825" y="5911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a:t>A </a:t>
            </a:r>
            <a:r>
              <a:rPr lang="sv-SE" sz="4000" dirty="0" err="1"/>
              <a:t>bioinformatics</a:t>
            </a:r>
            <a:r>
              <a:rPr lang="sv-SE" sz="4000" dirty="0"/>
              <a:t> workflow</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extLst>
              <p:ext uri="{D42A27DB-BD31-4B8C-83A1-F6EECF244321}">
                <p14:modId xmlns:p14="http://schemas.microsoft.com/office/powerpoint/2010/main" val="322851998"/>
              </p:ext>
            </p:extLst>
          </p:nvPr>
        </p:nvGraphicFramePr>
        <p:xfrm>
          <a:off x="2057400" y="1734153"/>
          <a:ext cx="5848350" cy="4857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74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72716" y="552781"/>
            <a:ext cx="7355432" cy="745200"/>
          </a:xfrm>
        </p:spPr>
        <p:txBody>
          <a:bodyPr/>
          <a:lstStyle/>
          <a:p>
            <a:r>
              <a:rPr lang="en-US" sz="3600" dirty="0"/>
              <a:t>Workflow conventions</a:t>
            </a:r>
          </a:p>
        </p:txBody>
      </p:sp>
      <p:sp>
        <p:nvSpPr>
          <p:cNvPr id="10" name="Shape 571"/>
          <p:cNvSpPr txBox="1">
            <a:spLocks/>
          </p:cNvSpPr>
          <p:nvPr/>
        </p:nvSpPr>
        <p:spPr>
          <a:xfrm>
            <a:off x="747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sz="1800"/>
            </a:pPr>
            <a:r>
              <a:rPr lang="en-US" sz="2400" dirty="0"/>
              <a:t>Each process has an input and output file(s) </a:t>
            </a:r>
          </a:p>
          <a:p>
            <a:pPr>
              <a:defRPr sz="1800"/>
            </a:pPr>
            <a:endParaRPr lang="en-US" sz="2400" dirty="0"/>
          </a:p>
          <a:p>
            <a:pPr>
              <a:defRPr sz="1800"/>
            </a:pPr>
            <a:r>
              <a:rPr lang="en-US" sz="2400" dirty="0"/>
              <a:t>Create a new output file in each process – don’t </a:t>
            </a:r>
            <a:r>
              <a:rPr lang="en-US" sz="2400" dirty="0" err="1"/>
              <a:t>owerwrite</a:t>
            </a:r>
            <a:r>
              <a:rPr lang="en-US" sz="2400" dirty="0"/>
              <a:t> the input file</a:t>
            </a:r>
          </a:p>
          <a:p>
            <a:pPr>
              <a:defRPr sz="1800"/>
            </a:pPr>
            <a:endParaRPr lang="en-US" sz="2400" dirty="0"/>
          </a:p>
          <a:p>
            <a:pPr>
              <a:defRPr sz="1800"/>
            </a:pPr>
            <a:r>
              <a:rPr lang="en-US" sz="2400" dirty="0"/>
              <a:t>Use informative file names</a:t>
            </a:r>
          </a:p>
          <a:p>
            <a:pPr>
              <a:defRPr sz="1800"/>
            </a:pPr>
            <a:endParaRPr lang="sv-SE" sz="2400" dirty="0"/>
          </a:p>
          <a:p>
            <a:pPr>
              <a:defRPr sz="1800"/>
            </a:pPr>
            <a:r>
              <a:rPr lang="sv-SE" sz="2400" dirty="0" err="1"/>
              <a:t>Include</a:t>
            </a:r>
            <a:r>
              <a:rPr lang="sv-SE" sz="2400" dirty="0"/>
              <a:t> information </a:t>
            </a:r>
            <a:r>
              <a:rPr lang="sv-SE" sz="2400" dirty="0" err="1"/>
              <a:t>of</a:t>
            </a:r>
            <a:r>
              <a:rPr lang="sv-SE" sz="2400" dirty="0"/>
              <a:t> the process in output </a:t>
            </a:r>
            <a:r>
              <a:rPr lang="sv-SE" sz="2400" dirty="0" err="1"/>
              <a:t>file</a:t>
            </a:r>
            <a:r>
              <a:rPr lang="sv-SE" sz="2400" dirty="0"/>
              <a:t> </a:t>
            </a:r>
            <a:r>
              <a:rPr lang="sv-SE" sz="2400" dirty="0" err="1"/>
              <a:t>name</a:t>
            </a:r>
            <a:endParaRPr lang="sv-SE" sz="2400" dirty="0"/>
          </a:p>
          <a:p>
            <a:pPr marL="0" indent="0">
              <a:buFont typeface="Arial"/>
              <a:buNone/>
              <a:defRPr sz="1800"/>
            </a:pPr>
            <a:endParaRPr lang="sv-SE" sz="2800" dirty="0"/>
          </a:p>
        </p:txBody>
      </p:sp>
    </p:spTree>
    <p:extLst>
      <p:ext uri="{BB962C8B-B14F-4D97-AF65-F5344CB8AC3E}">
        <p14:creationId xmlns:p14="http://schemas.microsoft.com/office/powerpoint/2010/main" val="4188368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1182166" y="642492"/>
            <a:ext cx="8091900" cy="745200"/>
          </a:xfrm>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563834371"/>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467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7911011" cy="1216403"/>
          </a:xfrm>
        </p:spPr>
        <p:txBody>
          <a:bodyPr/>
          <a:lstStyle/>
          <a:p>
            <a:pPr algn="l"/>
            <a:r>
              <a:rPr lang="en-GB" dirty="0"/>
              <a:t>Basic Variant Calling in one sample</a:t>
            </a:r>
          </a:p>
        </p:txBody>
      </p:sp>
    </p:spTree>
    <p:extLst>
      <p:ext uri="{BB962C8B-B14F-4D97-AF65-F5344CB8AC3E}">
        <p14:creationId xmlns:p14="http://schemas.microsoft.com/office/powerpoint/2010/main" val="4238391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91414" y="652009"/>
            <a:ext cx="8091900" cy="745200"/>
          </a:xfrm>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383016544"/>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881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6850" y="2205451"/>
            <a:ext cx="5939250" cy="3319050"/>
          </a:xfrm>
        </p:spPr>
        <p:txBody>
          <a:bodyPr>
            <a:normAutofit/>
          </a:bodyPr>
          <a:lstStyle/>
          <a:p>
            <a:pPr>
              <a:buFont typeface="Wingdings" charset="2"/>
              <a:buChar char="§"/>
            </a:pPr>
            <a:r>
              <a:rPr lang="en-US" dirty="0"/>
              <a:t>The reference genome</a:t>
            </a:r>
          </a:p>
          <a:p>
            <a:pPr>
              <a:buFont typeface="Wingdings" charset="2"/>
              <a:buChar char="§"/>
            </a:pPr>
            <a:r>
              <a:rPr lang="en-US" dirty="0"/>
              <a:t>Genetic variation</a:t>
            </a:r>
          </a:p>
          <a:p>
            <a:pPr>
              <a:buFont typeface="Wingdings" charset="2"/>
              <a:buChar char="§"/>
            </a:pPr>
            <a:r>
              <a:rPr lang="en-US" dirty="0"/>
              <a:t>Workflows</a:t>
            </a:r>
          </a:p>
          <a:p>
            <a:pPr>
              <a:buFont typeface="Wingdings" charset="2"/>
              <a:buChar char="§"/>
            </a:pPr>
            <a:r>
              <a:rPr lang="en-US" dirty="0"/>
              <a:t>Basic variant calling in one sample</a:t>
            </a:r>
          </a:p>
          <a:p>
            <a:pPr>
              <a:buFont typeface="Wingdings" charset="2"/>
              <a:buChar char="§"/>
            </a:pPr>
            <a:r>
              <a:rPr lang="en-US" dirty="0"/>
              <a:t>Basic variant calling in cohort</a:t>
            </a:r>
          </a:p>
          <a:p>
            <a:pPr>
              <a:buFont typeface="Wingdings" charset="2"/>
              <a:buChar char="§"/>
            </a:pPr>
            <a:r>
              <a:rPr lang="en-US" dirty="0"/>
              <a:t>GATK Best practices</a:t>
            </a:r>
          </a:p>
          <a:p>
            <a:pPr>
              <a:buFont typeface="Wingdings" charset="2"/>
              <a:buChar char="§"/>
            </a:pPr>
            <a:r>
              <a:rPr lang="en-US" dirty="0"/>
              <a:t>Introduction to exercise</a:t>
            </a:r>
          </a:p>
          <a:p>
            <a:pPr>
              <a:buFont typeface="Wingdings" charset="2"/>
              <a:buChar char="§"/>
            </a:pPr>
            <a:endParaRPr lang="en-US" dirty="0"/>
          </a:p>
        </p:txBody>
      </p:sp>
      <p:sp>
        <p:nvSpPr>
          <p:cNvPr id="3" name="Title 2"/>
          <p:cNvSpPr>
            <a:spLocks noGrp="1"/>
          </p:cNvSpPr>
          <p:nvPr>
            <p:ph type="title"/>
          </p:nvPr>
        </p:nvSpPr>
        <p:spPr/>
        <p:txBody>
          <a:bodyPr/>
          <a:lstStyle/>
          <a:p>
            <a:r>
              <a:rPr lang="en-US" dirty="0"/>
              <a:t>Talk Overview</a:t>
            </a:r>
          </a:p>
        </p:txBody>
      </p:sp>
    </p:spTree>
    <p:extLst>
      <p:ext uri="{BB962C8B-B14F-4D97-AF65-F5344CB8AC3E}">
        <p14:creationId xmlns:p14="http://schemas.microsoft.com/office/powerpoint/2010/main" val="113687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26180" y="3530000"/>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AACAGGTATATCTTCCCCGCTAGCTAGCTAGCTAGCTAGCTAGCTAGCTACCCTCTTCCTTAGGGACTGTAC</a:t>
            </a:r>
          </a:p>
        </p:txBody>
      </p:sp>
      <p:sp>
        <p:nvSpPr>
          <p:cNvPr id="8" name="TextBox 7"/>
          <p:cNvSpPr txBox="1"/>
          <p:nvPr/>
        </p:nvSpPr>
        <p:spPr>
          <a:xfrm>
            <a:off x="-27572" y="3544345"/>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a:t>
            </a:r>
            <a:r>
              <a:rPr lang="en-US" sz="1754" dirty="0">
                <a:solidFill>
                  <a:srgbClr val="FF0000"/>
                </a:solidFill>
                <a:latin typeface="Courier New"/>
                <a:cs typeface="Courier New"/>
              </a:rPr>
              <a:t>GCTAGCTAGCTAGCTACCCT</a:t>
            </a:r>
            <a:r>
              <a:rPr lang="en-US" sz="1754" dirty="0">
                <a:latin typeface="Courier New"/>
                <a:cs typeface="Courier New"/>
              </a:rPr>
              <a:t>CTTCCTTAGGGACTGTAC</a:t>
            </a:r>
          </a:p>
        </p:txBody>
      </p:sp>
      <p:sp>
        <p:nvSpPr>
          <p:cNvPr id="2" name="Title 1"/>
          <p:cNvSpPr>
            <a:spLocks noGrp="1"/>
          </p:cNvSpPr>
          <p:nvPr>
            <p:ph type="title"/>
          </p:nvPr>
        </p:nvSpPr>
        <p:spPr/>
        <p:txBody>
          <a:bodyPr>
            <a:normAutofit fontScale="90000"/>
          </a:bodyPr>
          <a:lstStyle/>
          <a:p>
            <a:r>
              <a:rPr lang="en-US" dirty="0"/>
              <a:t>Alignment</a:t>
            </a:r>
          </a:p>
        </p:txBody>
      </p:sp>
      <p:sp>
        <p:nvSpPr>
          <p:cNvPr id="7" name="TextBox 6"/>
          <p:cNvSpPr txBox="1"/>
          <p:nvPr/>
        </p:nvSpPr>
        <p:spPr>
          <a:xfrm>
            <a:off x="4515382" y="3827684"/>
            <a:ext cx="2854985" cy="350919"/>
          </a:xfrm>
          <a:prstGeom prst="rect">
            <a:avLst/>
          </a:prstGeom>
          <a:noFill/>
        </p:spPr>
        <p:txBody>
          <a:bodyPr wrap="none" lIns="80187" tIns="40095" rIns="80187" bIns="40095" rtlCol="0">
            <a:spAutoFit/>
          </a:bodyPr>
          <a:lstStyle/>
          <a:p>
            <a:r>
              <a:rPr lang="en-US" sz="1754" dirty="0">
                <a:solidFill>
                  <a:srgbClr val="FF0000"/>
                </a:solidFill>
                <a:latin typeface="Courier New"/>
                <a:cs typeface="Courier New"/>
              </a:rPr>
              <a:t>GCTAGCTAGCTAGCTACCCT</a:t>
            </a:r>
          </a:p>
        </p:txBody>
      </p:sp>
      <p:sp>
        <p:nvSpPr>
          <p:cNvPr id="3" name="textruta 2">
            <a:extLst>
              <a:ext uri="{FF2B5EF4-FFF2-40B4-BE49-F238E27FC236}">
                <a16:creationId xmlns:a16="http://schemas.microsoft.com/office/drawing/2014/main" id="{28CAB609-AD8E-2E43-9E13-9FABA2C2D4ED}"/>
              </a:ext>
            </a:extLst>
          </p:cNvPr>
          <p:cNvSpPr txBox="1"/>
          <p:nvPr/>
        </p:nvSpPr>
        <p:spPr>
          <a:xfrm>
            <a:off x="307885" y="1059542"/>
            <a:ext cx="2252540" cy="646331"/>
          </a:xfrm>
          <a:prstGeom prst="rect">
            <a:avLst/>
          </a:prstGeom>
          <a:noFill/>
        </p:spPr>
        <p:txBody>
          <a:bodyPr wrap="none" rtlCol="0">
            <a:spAutoFit/>
          </a:bodyPr>
          <a:lstStyle/>
          <a:p>
            <a:r>
              <a:rPr lang="en-US" dirty="0">
                <a:latin typeface="Monaco" charset="0"/>
                <a:ea typeface="Monaco" charset="0"/>
                <a:cs typeface="Monaco" charset="0"/>
              </a:rPr>
              <a:t>module load bwa</a:t>
            </a:r>
          </a:p>
          <a:p>
            <a:endParaRPr lang="en-GB" dirty="0"/>
          </a:p>
        </p:txBody>
      </p:sp>
    </p:spTree>
    <p:extLst>
      <p:ext uri="{BB962C8B-B14F-4D97-AF65-F5344CB8AC3E}">
        <p14:creationId xmlns:p14="http://schemas.microsoft.com/office/powerpoint/2010/main" val="29719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D76C73BC-0EA8-D947-A9BF-BB935250A66E}"/>
              </a:ext>
            </a:extLst>
          </p:cNvPr>
          <p:cNvSpPr/>
          <p:nvPr/>
        </p:nvSpPr>
        <p:spPr>
          <a:xfrm>
            <a:off x="401442" y="2140441"/>
            <a:ext cx="5743731"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latshållare för innehåll 4" descr="En bild som visar text&#10;&#10;Automatiskt genererad beskrivning">
            <a:extLst>
              <a:ext uri="{FF2B5EF4-FFF2-40B4-BE49-F238E27FC236}">
                <a16:creationId xmlns:a16="http://schemas.microsoft.com/office/drawing/2014/main" id="{C9B30CC1-DF44-4A48-895D-F9C3774BF10F}"/>
              </a:ext>
            </a:extLst>
          </p:cNvPr>
          <p:cNvPicPr>
            <a:picLocks noGrp="1" noChangeAspect="1"/>
          </p:cNvPicPr>
          <p:nvPr>
            <p:ph idx="1"/>
          </p:nvPr>
        </p:nvPicPr>
        <p:blipFill rotWithShape="1">
          <a:blip r:embed="rId2"/>
          <a:srcRect b="16498"/>
          <a:stretch/>
        </p:blipFill>
        <p:spPr>
          <a:xfrm>
            <a:off x="451579" y="2255077"/>
            <a:ext cx="5388684" cy="3511536"/>
          </a:xfrm>
        </p:spPr>
      </p:pic>
      <p:sp>
        <p:nvSpPr>
          <p:cNvPr id="3" name="Rubrik 2">
            <a:extLst>
              <a:ext uri="{FF2B5EF4-FFF2-40B4-BE49-F238E27FC236}">
                <a16:creationId xmlns:a16="http://schemas.microsoft.com/office/drawing/2014/main" id="{3A6AA404-EE5C-B54E-80F5-B725276D1644}"/>
              </a:ext>
            </a:extLst>
          </p:cNvPr>
          <p:cNvSpPr>
            <a:spLocks noGrp="1"/>
          </p:cNvSpPr>
          <p:nvPr>
            <p:ph type="title"/>
          </p:nvPr>
        </p:nvSpPr>
        <p:spPr/>
        <p:txBody>
          <a:bodyPr/>
          <a:lstStyle/>
          <a:p>
            <a:r>
              <a:rPr lang="en-GB" sz="3600" dirty="0"/>
              <a:t>Burrows-Wheeler Aligner</a:t>
            </a:r>
          </a:p>
        </p:txBody>
      </p:sp>
      <p:sp>
        <p:nvSpPr>
          <p:cNvPr id="6" name="textruta 5">
            <a:extLst>
              <a:ext uri="{FF2B5EF4-FFF2-40B4-BE49-F238E27FC236}">
                <a16:creationId xmlns:a16="http://schemas.microsoft.com/office/drawing/2014/main" id="{4B680BF4-7323-614F-837E-B025777C4CE1}"/>
              </a:ext>
            </a:extLst>
          </p:cNvPr>
          <p:cNvSpPr txBox="1"/>
          <p:nvPr/>
        </p:nvSpPr>
        <p:spPr>
          <a:xfrm>
            <a:off x="1176401" y="1621987"/>
            <a:ext cx="3690434" cy="369332"/>
          </a:xfrm>
          <a:prstGeom prst="rect">
            <a:avLst/>
          </a:prstGeom>
          <a:noFill/>
        </p:spPr>
        <p:txBody>
          <a:bodyPr wrap="none" rtlCol="0">
            <a:spAutoFit/>
          </a:bodyPr>
          <a:lstStyle/>
          <a:p>
            <a:r>
              <a:rPr lang="en-GB" dirty="0"/>
              <a:t>http://bio-</a:t>
            </a:r>
            <a:r>
              <a:rPr lang="en-GB" dirty="0" err="1"/>
              <a:t>bwa.sourceforge.net</a:t>
            </a:r>
            <a:endParaRPr lang="en-GB" dirty="0"/>
          </a:p>
        </p:txBody>
      </p:sp>
      <p:sp>
        <p:nvSpPr>
          <p:cNvPr id="9" name="Rektangel 8">
            <a:extLst>
              <a:ext uri="{FF2B5EF4-FFF2-40B4-BE49-F238E27FC236}">
                <a16:creationId xmlns:a16="http://schemas.microsoft.com/office/drawing/2014/main" id="{236A0AEF-F7A2-4745-9840-95A85BDC6E13}"/>
              </a:ext>
            </a:extLst>
          </p:cNvPr>
          <p:cNvSpPr/>
          <p:nvPr/>
        </p:nvSpPr>
        <p:spPr>
          <a:xfrm>
            <a:off x="5247790" y="2843561"/>
            <a:ext cx="3461313"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EA0E0F01-86FE-5E41-AED9-459709106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8851" y="3908838"/>
            <a:ext cx="3208429" cy="2424306"/>
          </a:xfrm>
          <a:prstGeom prst="rect">
            <a:avLst/>
          </a:prstGeom>
          <a:noFill/>
          <a:extLst>
            <a:ext uri="{909E8E84-426E-40DD-AFC4-6F175D3DCCD1}">
              <a14:hiddenFill xmlns:a14="http://schemas.microsoft.com/office/drawing/2010/main">
                <a:solidFill>
                  <a:srgbClr val="FFFFFF"/>
                </a:solidFill>
              </a14:hiddenFill>
            </a:ext>
          </a:extLst>
        </p:spPr>
      </p:pic>
      <p:sp>
        <p:nvSpPr>
          <p:cNvPr id="8" name="textruta 7">
            <a:extLst>
              <a:ext uri="{FF2B5EF4-FFF2-40B4-BE49-F238E27FC236}">
                <a16:creationId xmlns:a16="http://schemas.microsoft.com/office/drawing/2014/main" id="{7964C3A6-0F64-A149-A9B1-41F441BE6964}"/>
              </a:ext>
            </a:extLst>
          </p:cNvPr>
          <p:cNvSpPr txBox="1"/>
          <p:nvPr/>
        </p:nvSpPr>
        <p:spPr>
          <a:xfrm>
            <a:off x="5352805" y="3029821"/>
            <a:ext cx="3295887" cy="584775"/>
          </a:xfrm>
          <a:prstGeom prst="rect">
            <a:avLst/>
          </a:prstGeom>
          <a:noFill/>
        </p:spPr>
        <p:txBody>
          <a:bodyPr wrap="square" rtlCol="0">
            <a:spAutoFit/>
          </a:bodyPr>
          <a:lstStyle/>
          <a:p>
            <a:r>
              <a:rPr lang="en-GB" sz="1600" dirty="0"/>
              <a:t>Burrows-Wheeler transform of reference genome</a:t>
            </a:r>
          </a:p>
        </p:txBody>
      </p:sp>
    </p:spTree>
    <p:extLst>
      <p:ext uri="{BB962C8B-B14F-4D97-AF65-F5344CB8AC3E}">
        <p14:creationId xmlns:p14="http://schemas.microsoft.com/office/powerpoint/2010/main" val="2835747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cxnSp>
        <p:nvCxnSpPr>
          <p:cNvPr id="6" name="Straight Arrow Connector 5"/>
          <p:cNvCxnSpPr/>
          <p:nvPr/>
        </p:nvCxnSpPr>
        <p:spPr>
          <a:xfrm>
            <a:off x="444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44617" y="4933584"/>
            <a:ext cx="1736521" cy="369332"/>
          </a:xfrm>
          <a:prstGeom prst="rect">
            <a:avLst/>
          </a:prstGeom>
          <a:noFill/>
        </p:spPr>
        <p:txBody>
          <a:bodyPr wrap="square" rtlCol="0">
            <a:spAutoFit/>
          </a:bodyPr>
          <a:lstStyle/>
          <a:p>
            <a:r>
              <a:rPr lang="en-US"/>
              <a:t>Coverage</a:t>
            </a:r>
          </a:p>
        </p:txBody>
      </p:sp>
    </p:spTree>
    <p:extLst>
      <p:ext uri="{BB962C8B-B14F-4D97-AF65-F5344CB8AC3E}">
        <p14:creationId xmlns:p14="http://schemas.microsoft.com/office/powerpoint/2010/main" val="4084943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521732" y="1591764"/>
            <a:ext cx="8131614"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Font typeface="Arial"/>
              <a:buNone/>
              <a:defRPr sz="1800"/>
            </a:pPr>
            <a:r>
              <a:rPr lang="en-US" sz="1472" dirty="0">
                <a:solidFill>
                  <a:srgbClr val="0000FF"/>
                </a:solidFill>
              </a:rPr>
              <a:t>HEADER SECTION</a:t>
            </a:r>
          </a:p>
          <a:p>
            <a:pPr marL="0" indent="0" defTabSz="420623">
              <a:buFont typeface="Arial"/>
              <a:buNone/>
              <a:defRPr sz="1800"/>
            </a:pP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@HD	VN:1.6	</a:t>
            </a:r>
            <a:r>
              <a:rPr lang="en-US" sz="920" dirty="0" err="1">
                <a:latin typeface="Courier"/>
                <a:ea typeface="Courier"/>
                <a:cs typeface="Courier"/>
                <a:sym typeface="Courier"/>
              </a:rPr>
              <a:t>SO:coordinate</a:t>
            </a: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@SQ	SN:2	LN:243199373</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a:t>
            </a:r>
            <a:r>
              <a:rPr lang="en-US" sz="920" dirty="0" err="1">
                <a:latin typeface="Courier"/>
                <a:ea typeface="Courier"/>
                <a:cs typeface="Courier"/>
                <a:sym typeface="Courier"/>
              </a:rPr>
              <a:t>PN:bwa</a:t>
            </a:r>
            <a:r>
              <a:rPr lang="en-US" sz="920" dirty="0">
                <a:latin typeface="Courier"/>
                <a:ea typeface="Courier"/>
                <a:cs typeface="Courier"/>
                <a:sym typeface="Courier"/>
              </a:rPr>
              <a:t>	VN:0.7.17-r1188	</a:t>
            </a:r>
            <a:r>
              <a:rPr lang="en-US" sz="920" dirty="0" err="1">
                <a:latin typeface="Courier"/>
                <a:ea typeface="Courier"/>
                <a:cs typeface="Courier"/>
                <a:sym typeface="Courier"/>
              </a:rPr>
              <a:t>CL:bwa</a:t>
            </a:r>
            <a:r>
              <a:rPr lang="en-US" sz="920" dirty="0">
                <a:latin typeface="Courier"/>
                <a:ea typeface="Courier"/>
                <a:cs typeface="Courier"/>
                <a:sym typeface="Courier"/>
              </a:rPr>
              <a:t> mem -t 1 human_g1k_v37_chr2.fasta HG00097_1.fq HG00097_2.fq</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ID:samtools</a:t>
            </a:r>
            <a:r>
              <a:rPr lang="en-US" sz="920" dirty="0">
                <a:latin typeface="Courier"/>
                <a:ea typeface="Courier"/>
                <a:cs typeface="Courier"/>
                <a:sym typeface="Courier"/>
              </a:rPr>
              <a:t>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PP:bwa</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sort</a:t>
            </a:r>
          </a:p>
          <a:p>
            <a:pPr marL="0" indent="0" defTabSz="420623">
              <a:buNone/>
              <a:defRPr sz="1800"/>
            </a:pPr>
            <a:r>
              <a:rPr lang="en-US" sz="920" dirty="0">
                <a:latin typeface="Courier"/>
                <a:ea typeface="Courier"/>
                <a:cs typeface="Courier"/>
                <a:sym typeface="Courier"/>
              </a:rPr>
              <a:t>@PG	ID:samtools.1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PP:samtools</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view -H HG00097.bam</a:t>
            </a:r>
          </a:p>
          <a:p>
            <a:pPr marL="0" indent="0" defTabSz="420623">
              <a:buFont typeface="Arial"/>
              <a:buNone/>
              <a:defRPr sz="1800"/>
            </a:pPr>
            <a:endParaRPr lang="en-US" sz="1472" dirty="0">
              <a:solidFill>
                <a:srgbClr val="0000FF"/>
              </a:solidFill>
            </a:endParaRPr>
          </a:p>
          <a:p>
            <a:pPr marL="0" indent="0" defTabSz="420623">
              <a:spcBef>
                <a:spcPts val="300"/>
              </a:spcBef>
              <a:buFont typeface="Arial"/>
              <a:buNone/>
              <a:defRPr sz="1800"/>
            </a:pPr>
            <a:r>
              <a:rPr lang="en-US" sz="1472" dirty="0">
                <a:solidFill>
                  <a:srgbClr val="0000FF"/>
                </a:solidFill>
              </a:rPr>
              <a:t>ALIGNMENT SECTION</a:t>
            </a:r>
          </a:p>
          <a:p>
            <a:pPr marL="0" indent="0" defTabSz="420623">
              <a:spcBef>
                <a:spcPts val="300"/>
              </a:spcBef>
              <a:buFont typeface="Arial"/>
              <a:buNone/>
              <a:defRPr sz="1800"/>
            </a:pPr>
            <a:endParaRPr lang="en-US" sz="1472" dirty="0">
              <a:solidFill>
                <a:srgbClr val="0000FF"/>
              </a:solidFill>
            </a:endParaRPr>
          </a:p>
          <a:p>
            <a:pPr marL="0" indent="0" defTabSz="420623">
              <a:buNone/>
              <a:defRPr sz="1800"/>
            </a:pPr>
            <a:r>
              <a:rPr lang="en-US" sz="800" dirty="0">
                <a:latin typeface="Courier"/>
                <a:ea typeface="Courier"/>
                <a:cs typeface="Courier"/>
                <a:sym typeface="Courier"/>
              </a:rPr>
              <a:t>Read_001	99	2	3843448	0	101M	=	3843625	278	TTTGGTTCCATATGAACTTT		0F&lt;BFB&lt;FFFBFBFFFBFBB	</a:t>
            </a:r>
          </a:p>
          <a:p>
            <a:pPr marL="0" indent="0" defTabSz="420623">
              <a:buNone/>
              <a:defRPr sz="1800"/>
            </a:pPr>
            <a:r>
              <a:rPr lang="en-US" sz="800" dirty="0">
                <a:latin typeface="Courier"/>
                <a:ea typeface="Courier"/>
                <a:cs typeface="Courier"/>
                <a:sym typeface="Courier"/>
              </a:rPr>
              <a:t>Read_001	147	2	3843625	0	101M	=	3843448	-278	TTATTTCATTGAGCAGTGGT		FBBI7IIFIB&lt;BBBB&lt;BBFF	</a:t>
            </a:r>
          </a:p>
          <a:p>
            <a:pPr marL="0" indent="0" defTabSz="420623">
              <a:buNone/>
              <a:defRPr sz="1800"/>
            </a:pPr>
            <a:r>
              <a:rPr lang="en-US" sz="800" dirty="0">
                <a:latin typeface="Courier"/>
                <a:ea typeface="Courier"/>
                <a:cs typeface="Courier"/>
                <a:sym typeface="Courier"/>
              </a:rPr>
              <a:t>Read_002	163	2	4210055	0	101M	=	4210377	423	TGGTACCAAAACAGAGATAT		0IIFBFFFIIIFFIFFFBBF	</a:t>
            </a:r>
          </a:p>
          <a:p>
            <a:pPr marL="0" indent="0" defTabSz="420623">
              <a:buNone/>
              <a:defRPr sz="1800"/>
            </a:pPr>
            <a:r>
              <a:rPr lang="en-US" sz="800" dirty="0">
                <a:latin typeface="Courier"/>
                <a:ea typeface="Courier"/>
                <a:cs typeface="Courier"/>
                <a:sym typeface="Courier"/>
              </a:rPr>
              <a:t>Read_003	99	2	4210066	0	101M	=	4210317	352	CAGAGATATAGATCAATGGA 	0IIFFFIFFFIFIFIIIIIF</a:t>
            </a:r>
          </a:p>
        </p:txBody>
      </p:sp>
      <p:sp>
        <p:nvSpPr>
          <p:cNvPr id="8" name="Shape 343"/>
          <p:cNvSpPr/>
          <p:nvPr/>
        </p:nvSpPr>
        <p:spPr>
          <a:xfrm>
            <a:off x="530780" y="5636441"/>
            <a:ext cx="2480049" cy="92333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lvl="0"/>
            <a:r>
              <a:rPr lang="sv-SE" dirty="0"/>
              <a:t>Read </a:t>
            </a:r>
            <a:r>
              <a:rPr dirty="0" err="1"/>
              <a:t>nam</a:t>
            </a:r>
            <a:r>
              <a:rPr lang="sv-SE" dirty="0"/>
              <a:t>e</a:t>
            </a:r>
          </a:p>
          <a:p>
            <a:pPr lvl="0"/>
            <a:r>
              <a:rPr lang="sv-SE" dirty="0"/>
              <a:t>(</a:t>
            </a:r>
            <a:r>
              <a:rPr lang="sv-SE" dirty="0" err="1"/>
              <a:t>usually</a:t>
            </a:r>
            <a:r>
              <a:rPr lang="sv-SE" dirty="0"/>
              <a:t> </a:t>
            </a:r>
            <a:r>
              <a:rPr lang="sv-SE" dirty="0" err="1"/>
              <a:t>more</a:t>
            </a:r>
            <a:r>
              <a:rPr lang="sv-SE" dirty="0"/>
              <a:t> </a:t>
            </a:r>
            <a:r>
              <a:rPr lang="sv-SE" dirty="0" err="1"/>
              <a:t>complicated</a:t>
            </a:r>
            <a:r>
              <a:rPr lang="sv-SE" dirty="0"/>
              <a:t>)</a:t>
            </a:r>
          </a:p>
        </p:txBody>
      </p:sp>
      <p:sp>
        <p:nvSpPr>
          <p:cNvPr id="12" name="TextBox 11"/>
          <p:cNvSpPr txBox="1"/>
          <p:nvPr/>
        </p:nvSpPr>
        <p:spPr>
          <a:xfrm>
            <a:off x="2203882" y="4914483"/>
            <a:ext cx="1531902" cy="369332"/>
          </a:xfrm>
          <a:prstGeom prst="rect">
            <a:avLst/>
          </a:prstGeom>
          <a:noFill/>
        </p:spPr>
        <p:txBody>
          <a:bodyPr wrap="none" rtlCol="0">
            <a:spAutoFit/>
          </a:bodyPr>
          <a:lstStyle/>
          <a:p>
            <a:r>
              <a:rPr lang="en-US" dirty="0"/>
              <a:t>Start position</a:t>
            </a:r>
          </a:p>
        </p:txBody>
      </p:sp>
      <p:sp>
        <p:nvSpPr>
          <p:cNvPr id="13" name="TextBox 12"/>
          <p:cNvSpPr txBox="1"/>
          <p:nvPr/>
        </p:nvSpPr>
        <p:spPr>
          <a:xfrm>
            <a:off x="5852446" y="5219700"/>
            <a:ext cx="1224314" cy="369332"/>
          </a:xfrm>
          <a:prstGeom prst="rect">
            <a:avLst/>
          </a:prstGeom>
          <a:noFill/>
        </p:spPr>
        <p:txBody>
          <a:bodyPr wrap="none" rtlCol="0">
            <a:spAutoFit/>
          </a:bodyPr>
          <a:lstStyle/>
          <a:p>
            <a:r>
              <a:rPr lang="en-US" dirty="0"/>
              <a:t>Sequence</a:t>
            </a:r>
          </a:p>
        </p:txBody>
      </p:sp>
      <p:sp>
        <p:nvSpPr>
          <p:cNvPr id="14" name="TextBox 13"/>
          <p:cNvSpPr txBox="1"/>
          <p:nvPr/>
        </p:nvSpPr>
        <p:spPr>
          <a:xfrm>
            <a:off x="7129808" y="4946649"/>
            <a:ext cx="903087" cy="369332"/>
          </a:xfrm>
          <a:prstGeom prst="rect">
            <a:avLst/>
          </a:prstGeom>
          <a:noFill/>
        </p:spPr>
        <p:txBody>
          <a:bodyPr wrap="none" rtlCol="0">
            <a:spAutoFit/>
          </a:bodyPr>
          <a:lstStyle/>
          <a:p>
            <a:r>
              <a:rPr lang="en-US" dirty="0"/>
              <a:t>Quality</a:t>
            </a:r>
          </a:p>
        </p:txBody>
      </p:sp>
      <p:sp>
        <p:nvSpPr>
          <p:cNvPr id="15" name="Shape 348"/>
          <p:cNvSpPr/>
          <p:nvPr/>
        </p:nvSpPr>
        <p:spPr>
          <a:xfrm flipH="1" flipV="1">
            <a:off x="7475135" y="4258691"/>
            <a:ext cx="4546" cy="68795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7" name="Shape 344">
            <a:extLst>
              <a:ext uri="{FF2B5EF4-FFF2-40B4-BE49-F238E27FC236}">
                <a16:creationId xmlns:a16="http://schemas.microsoft.com/office/drawing/2014/main" id="{8D9973B2-EFEF-6249-9C36-AE181285E2C3}"/>
              </a:ext>
            </a:extLst>
          </p:cNvPr>
          <p:cNvSpPr/>
          <p:nvPr/>
        </p:nvSpPr>
        <p:spPr>
          <a:xfrm flipH="1" flipV="1">
            <a:off x="800513" y="4239982"/>
            <a:ext cx="11667" cy="139645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8" name="Shape 345">
            <a:extLst>
              <a:ext uri="{FF2B5EF4-FFF2-40B4-BE49-F238E27FC236}">
                <a16:creationId xmlns:a16="http://schemas.microsoft.com/office/drawing/2014/main" id="{9355CD45-050E-2C41-952B-897F2ADEC58A}"/>
              </a:ext>
            </a:extLst>
          </p:cNvPr>
          <p:cNvSpPr/>
          <p:nvPr/>
        </p:nvSpPr>
        <p:spPr>
          <a:xfrm flipH="1" flipV="1">
            <a:off x="2429327" y="4227186"/>
            <a:ext cx="2104" cy="63988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 name="textruta 1">
            <a:extLst>
              <a:ext uri="{FF2B5EF4-FFF2-40B4-BE49-F238E27FC236}">
                <a16:creationId xmlns:a16="http://schemas.microsoft.com/office/drawing/2014/main" id="{A15945D7-B4DF-D740-81E4-680D44391D91}"/>
              </a:ext>
            </a:extLst>
          </p:cNvPr>
          <p:cNvSpPr txBox="1"/>
          <p:nvPr/>
        </p:nvSpPr>
        <p:spPr>
          <a:xfrm>
            <a:off x="1562715" y="5267109"/>
            <a:ext cx="3281668" cy="369332"/>
          </a:xfrm>
          <a:prstGeom prst="rect">
            <a:avLst/>
          </a:prstGeom>
          <a:noFill/>
        </p:spPr>
        <p:txBody>
          <a:bodyPr wrap="none" rtlCol="0">
            <a:spAutoFit/>
          </a:bodyPr>
          <a:lstStyle/>
          <a:p>
            <a:r>
              <a:rPr lang="en-GB" dirty="0"/>
              <a:t>Reference sequence name</a:t>
            </a:r>
          </a:p>
        </p:txBody>
      </p:sp>
      <p:sp>
        <p:nvSpPr>
          <p:cNvPr id="19" name="Shape 344">
            <a:extLst>
              <a:ext uri="{FF2B5EF4-FFF2-40B4-BE49-F238E27FC236}">
                <a16:creationId xmlns:a16="http://schemas.microsoft.com/office/drawing/2014/main" id="{80359C1A-33CE-4841-B76D-AF99868858FE}"/>
              </a:ext>
            </a:extLst>
          </p:cNvPr>
          <p:cNvSpPr/>
          <p:nvPr/>
        </p:nvSpPr>
        <p:spPr>
          <a:xfrm flipH="1" flipV="1">
            <a:off x="1820243" y="4239982"/>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0" name="Shape 344">
            <a:extLst>
              <a:ext uri="{FF2B5EF4-FFF2-40B4-BE49-F238E27FC236}">
                <a16:creationId xmlns:a16="http://schemas.microsoft.com/office/drawing/2014/main" id="{33E0DA68-43C9-9E4B-99FC-E267B9D36B63}"/>
              </a:ext>
            </a:extLst>
          </p:cNvPr>
          <p:cNvSpPr/>
          <p:nvPr/>
        </p:nvSpPr>
        <p:spPr>
          <a:xfrm flipH="1" flipV="1">
            <a:off x="6119193" y="4258691"/>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Tree>
    <p:extLst>
      <p:ext uri="{BB962C8B-B14F-4D97-AF65-F5344CB8AC3E}">
        <p14:creationId xmlns:p14="http://schemas.microsoft.com/office/powerpoint/2010/main" val="214745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1954" y="2768931"/>
            <a:ext cx="6421743" cy="1248035"/>
          </a:xfrm>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lstStyle/>
          <a:p>
            <a:r>
              <a:rPr lang="en-US" dirty="0"/>
              <a:t>Convert to Bam </a:t>
            </a:r>
          </a:p>
        </p:txBody>
      </p:sp>
    </p:spTree>
    <p:extLst>
      <p:ext uri="{BB962C8B-B14F-4D97-AF65-F5344CB8AC3E}">
        <p14:creationId xmlns:p14="http://schemas.microsoft.com/office/powerpoint/2010/main" val="3658910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637685" cy="4629229"/>
          </a:xfrm>
        </p:spPr>
        <p:txBody>
          <a:bodyPr>
            <a:normAutofit fontScale="92500" lnSpcReduction="20000"/>
          </a:bodyPr>
          <a:lstStyle/>
          <a:p>
            <a:pPr marL="0" indent="0">
              <a:buNone/>
            </a:pPr>
            <a:endParaRPr lang="en-US" dirty="0"/>
          </a:p>
          <a:p>
            <a:r>
              <a:rPr lang="en-US" dirty="0"/>
              <a:t>Link </a:t>
            </a:r>
            <a:r>
              <a:rPr lang="en-US" i="1" dirty="0"/>
              <a:t>sample id</a:t>
            </a:r>
            <a:r>
              <a:rPr lang="en-US" dirty="0"/>
              <a:t>, </a:t>
            </a:r>
            <a:r>
              <a:rPr lang="en-US" i="1" dirty="0"/>
              <a:t>library prep</a:t>
            </a:r>
            <a:r>
              <a:rPr lang="en-US" dirty="0"/>
              <a:t>, </a:t>
            </a:r>
            <a:r>
              <a:rPr lang="en-US" i="1" dirty="0" err="1"/>
              <a:t>flowcell</a:t>
            </a:r>
            <a:r>
              <a:rPr lang="en-US" dirty="0"/>
              <a:t> and </a:t>
            </a:r>
            <a:r>
              <a:rPr lang="en-US" i="1" dirty="0"/>
              <a:t>sequencing run</a:t>
            </a:r>
            <a:r>
              <a:rPr lang="en-US" dirty="0"/>
              <a:t> to the reads. </a:t>
            </a:r>
          </a:p>
          <a:p>
            <a:endParaRPr lang="en-US" dirty="0"/>
          </a:p>
          <a:p>
            <a:r>
              <a:rPr lang="en-US" dirty="0"/>
              <a:t>Good for error tracking!</a:t>
            </a:r>
          </a:p>
          <a:p>
            <a:endParaRPr lang="en-US" dirty="0"/>
          </a:p>
          <a:p>
            <a:r>
              <a:rPr lang="en-US" dirty="0"/>
              <a:t>Often needed for variant calling</a:t>
            </a:r>
          </a:p>
          <a:p>
            <a:endParaRPr lang="en-US" dirty="0"/>
          </a:p>
          <a:p>
            <a:r>
              <a:rPr lang="en-US" dirty="0"/>
              <a:t>Detailed description in tutorial or https://</a:t>
            </a:r>
            <a:r>
              <a:rPr lang="en-US" dirty="0" err="1"/>
              <a:t>gatkforums.broadinstitute.org</a:t>
            </a:r>
            <a:r>
              <a:rPr lang="en-US" dirty="0"/>
              <a:t>/</a:t>
            </a:r>
            <a:r>
              <a:rPr lang="en-US" dirty="0" err="1"/>
              <a:t>gatk</a:t>
            </a:r>
            <a:r>
              <a:rPr lang="en-US" dirty="0"/>
              <a:t>/discussion/6472/read-groups</a:t>
            </a:r>
          </a:p>
          <a:p>
            <a:endParaRPr lang="en-US" dirty="0"/>
          </a:p>
          <a:p>
            <a:pPr marL="400050" lvl="1" indent="0">
              <a:buNone/>
            </a:pPr>
            <a:r>
              <a:rPr lang="en-US" b="1" dirty="0"/>
              <a:t>RGID</a:t>
            </a:r>
            <a:r>
              <a:rPr lang="en-US" dirty="0"/>
              <a:t> = </a:t>
            </a:r>
            <a:r>
              <a:rPr lang="en-US" i="1" dirty="0"/>
              <a:t>combination of the sample id and run id</a:t>
            </a:r>
          </a:p>
          <a:p>
            <a:pPr marL="400050" lvl="1" indent="0">
              <a:buNone/>
            </a:pPr>
            <a:r>
              <a:rPr lang="en-US" b="1" dirty="0"/>
              <a:t>RGLB</a:t>
            </a:r>
            <a:r>
              <a:rPr lang="en-US" dirty="0"/>
              <a:t> = Library prep </a:t>
            </a:r>
          </a:p>
          <a:p>
            <a:pPr marL="400050" lvl="1" indent="0">
              <a:buNone/>
            </a:pPr>
            <a:r>
              <a:rPr lang="en-US" b="1" dirty="0"/>
              <a:t>RGPL</a:t>
            </a:r>
            <a:r>
              <a:rPr lang="en-US" dirty="0"/>
              <a:t> = Platform (for us ILLUMINA)</a:t>
            </a:r>
          </a:p>
          <a:p>
            <a:pPr marL="400050" lvl="1" indent="0">
              <a:buNone/>
            </a:pPr>
            <a:r>
              <a:rPr lang="en-US" b="1" dirty="0"/>
              <a:t>RGPU</a:t>
            </a:r>
            <a:r>
              <a:rPr lang="en-US" dirty="0"/>
              <a:t> = Run identifier </a:t>
            </a:r>
            <a:r>
              <a:rPr lang="en-US" i="1" dirty="0"/>
              <a:t>usually barcode of </a:t>
            </a:r>
            <a:r>
              <a:rPr lang="en-US" i="1" dirty="0" err="1"/>
              <a:t>flowcell</a:t>
            </a:r>
            <a:endParaRPr lang="en-US" i="1" dirty="0"/>
          </a:p>
          <a:p>
            <a:pPr marL="400050" lvl="1" indent="0">
              <a:buNone/>
            </a:pPr>
            <a:r>
              <a:rPr lang="en-US" b="1" dirty="0"/>
              <a:t>RGSM</a:t>
            </a:r>
            <a:r>
              <a:rPr lang="en-US" dirty="0"/>
              <a:t> = Sample name</a:t>
            </a:r>
          </a:p>
          <a:p>
            <a:endParaRPr lang="en-US" i="1" dirty="0"/>
          </a:p>
          <a:p>
            <a:endParaRPr lang="en-US" dirty="0"/>
          </a:p>
        </p:txBody>
      </p:sp>
      <p:sp>
        <p:nvSpPr>
          <p:cNvPr id="3" name="Title 2"/>
          <p:cNvSpPr>
            <a:spLocks noGrp="1"/>
          </p:cNvSpPr>
          <p:nvPr>
            <p:ph type="title"/>
          </p:nvPr>
        </p:nvSpPr>
        <p:spPr/>
        <p:txBody>
          <a:bodyPr/>
          <a:lstStyle/>
          <a:p>
            <a:r>
              <a:rPr lang="en-US" dirty="0"/>
              <a:t>Read groups</a:t>
            </a:r>
          </a:p>
        </p:txBody>
      </p:sp>
    </p:spTree>
    <p:extLst>
      <p:ext uri="{BB962C8B-B14F-4D97-AF65-F5344CB8AC3E}">
        <p14:creationId xmlns:p14="http://schemas.microsoft.com/office/powerpoint/2010/main" val="61025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C3A70640-D864-6440-AD15-51BA1097FB93}"/>
              </a:ext>
            </a:extLst>
          </p:cNvPr>
          <p:cNvSpPr>
            <a:spLocks noGrp="1"/>
          </p:cNvSpPr>
          <p:nvPr>
            <p:ph type="title"/>
          </p:nvPr>
        </p:nvSpPr>
        <p:spPr>
          <a:xfrm>
            <a:off x="250825" y="649050"/>
            <a:ext cx="6739350" cy="745200"/>
          </a:xfrm>
        </p:spPr>
        <p:txBody>
          <a:bodyPr/>
          <a:lstStyle/>
          <a:p>
            <a:r>
              <a:rPr lang="en-GB" dirty="0"/>
              <a:t>Paired-End data</a:t>
            </a:r>
          </a:p>
        </p:txBody>
      </p:sp>
      <p:pic>
        <p:nvPicPr>
          <p:cNvPr id="4" name="Bildobjekt 3">
            <a:extLst>
              <a:ext uri="{FF2B5EF4-FFF2-40B4-BE49-F238E27FC236}">
                <a16:creationId xmlns:a16="http://schemas.microsoft.com/office/drawing/2014/main" id="{2E18EB3E-7F56-D34B-9D9E-F2A7F5C7AF7B}"/>
              </a:ext>
            </a:extLst>
          </p:cNvPr>
          <p:cNvPicPr>
            <a:picLocks noChangeAspect="1"/>
          </p:cNvPicPr>
          <p:nvPr/>
        </p:nvPicPr>
        <p:blipFill>
          <a:blip r:embed="rId2"/>
          <a:stretch>
            <a:fillRect/>
          </a:stretch>
        </p:blipFill>
        <p:spPr>
          <a:xfrm>
            <a:off x="403739" y="1659808"/>
            <a:ext cx="8054461" cy="5198192"/>
          </a:xfrm>
          <a:prstGeom prst="rect">
            <a:avLst/>
          </a:prstGeom>
        </p:spPr>
      </p:pic>
    </p:spTree>
    <p:extLst>
      <p:ext uri="{BB962C8B-B14F-4D97-AF65-F5344CB8AC3E}">
        <p14:creationId xmlns:p14="http://schemas.microsoft.com/office/powerpoint/2010/main" val="2119687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Paired-end data</a:t>
            </a:r>
          </a:p>
        </p:txBody>
      </p:sp>
      <p:sp>
        <p:nvSpPr>
          <p:cNvPr id="5" name="TextBox 4"/>
          <p:cNvSpPr txBox="1"/>
          <p:nvPr/>
        </p:nvSpPr>
        <p:spPr>
          <a:xfrm>
            <a:off x="252000" y="27820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a:t>
            </a:r>
            <a:r>
              <a:rPr lang="cs-CZ" sz="1600" dirty="0">
                <a:solidFill>
                  <a:srgbClr val="FF0000"/>
                </a:solidFill>
                <a:latin typeface="Courier"/>
                <a:cs typeface="Courier"/>
              </a:rPr>
              <a:t>1</a:t>
            </a:r>
            <a:r>
              <a:rPr lang="cs-CZ" sz="1600" dirty="0">
                <a:latin typeface="Courier"/>
                <a:cs typeface="Courier"/>
              </a:rPr>
              <a:t>:N:0:ATCACG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B@CFFFFFHHHHHGJJJJJJJJJJJFHHIIIIJJJIHGIIJJJJIJIJIJJJJIIJJJJJIIEIHHIJHGHHHHHDFFFEDDDDDCDDDCDDDDDDDCDC</a:t>
            </a:r>
          </a:p>
        </p:txBody>
      </p:sp>
      <p:sp>
        <p:nvSpPr>
          <p:cNvPr id="6" name="TextBox 5"/>
          <p:cNvSpPr txBox="1"/>
          <p:nvPr/>
        </p:nvSpPr>
        <p:spPr>
          <a:xfrm>
            <a:off x="4621903" y="27820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a:t>
            </a:r>
            <a:r>
              <a:rPr lang="de-DE" sz="1600" dirty="0">
                <a:solidFill>
                  <a:srgbClr val="FF0000"/>
                </a:solidFill>
                <a:latin typeface="Courier"/>
                <a:cs typeface="Courier"/>
              </a:rPr>
              <a:t>2</a:t>
            </a:r>
            <a:r>
              <a:rPr lang="de-DE" sz="1600" dirty="0">
                <a:latin typeface="Courier"/>
                <a:cs typeface="Courier"/>
              </a:rPr>
              <a:t>:N:0:ATCACG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a:latin typeface="Courier"/>
                <a:cs typeface="Courier"/>
              </a:rPr>
              <a:t>CCCFFFFFHHHHHJJJJIJJJJJJJJJJJJJJJJJJJJJJIJIJGIJHBGHHIIIJIJJJJJJJJIJJJHFFFFFFDDDDDDDDDDDDDDDEDCCDDDD</a:t>
            </a:r>
          </a:p>
        </p:txBody>
      </p:sp>
      <p:sp>
        <p:nvSpPr>
          <p:cNvPr id="7" name="TextBox 6"/>
          <p:cNvSpPr txBox="1"/>
          <p:nvPr/>
        </p:nvSpPr>
        <p:spPr>
          <a:xfrm>
            <a:off x="252000" y="2339207"/>
            <a:ext cx="1917036" cy="369332"/>
          </a:xfrm>
          <a:prstGeom prst="rect">
            <a:avLst/>
          </a:prstGeom>
          <a:noFill/>
        </p:spPr>
        <p:txBody>
          <a:bodyPr wrap="none" rtlCol="0">
            <a:spAutoFit/>
          </a:bodyPr>
          <a:lstStyle/>
          <a:p>
            <a:r>
              <a:rPr lang="en-US" dirty="0"/>
              <a:t>ID_</a:t>
            </a:r>
            <a:r>
              <a:rPr lang="en-US" dirty="0">
                <a:solidFill>
                  <a:srgbClr val="FF0000"/>
                </a:solidFill>
              </a:rPr>
              <a:t>R1</a:t>
            </a:r>
            <a:r>
              <a:rPr lang="en-US" dirty="0"/>
              <a:t>_001.fastq</a:t>
            </a:r>
          </a:p>
        </p:txBody>
      </p:sp>
      <p:sp>
        <p:nvSpPr>
          <p:cNvPr id="8" name="TextBox 7"/>
          <p:cNvSpPr txBox="1"/>
          <p:nvPr/>
        </p:nvSpPr>
        <p:spPr>
          <a:xfrm>
            <a:off x="4621903" y="2339207"/>
            <a:ext cx="1917036" cy="369332"/>
          </a:xfrm>
          <a:prstGeom prst="rect">
            <a:avLst/>
          </a:prstGeom>
          <a:noFill/>
        </p:spPr>
        <p:txBody>
          <a:bodyPr wrap="none" rtlCol="0">
            <a:spAutoFit/>
          </a:bodyPr>
          <a:lstStyle/>
          <a:p>
            <a:r>
              <a:rPr lang="en-US" dirty="0"/>
              <a:t>ID_</a:t>
            </a:r>
            <a:r>
              <a:rPr lang="en-US" dirty="0">
                <a:solidFill>
                  <a:srgbClr val="FF0000"/>
                </a:solidFill>
              </a:rPr>
              <a:t>R2</a:t>
            </a:r>
            <a:r>
              <a:rPr lang="en-US" dirty="0"/>
              <a:t>_001.fastq</a:t>
            </a:r>
          </a:p>
        </p:txBody>
      </p:sp>
    </p:spTree>
    <p:extLst>
      <p:ext uri="{BB962C8B-B14F-4D97-AF65-F5344CB8AC3E}">
        <p14:creationId xmlns:p14="http://schemas.microsoft.com/office/powerpoint/2010/main" val="1421061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24506" y="354810"/>
            <a:ext cx="8091900" cy="745200"/>
          </a:xfrm>
        </p:spPr>
        <p:txBody>
          <a:bodyPr/>
          <a:lstStyle/>
          <a:p>
            <a:r>
              <a:rPr lang="en-GB" sz="3600" b="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2425896743"/>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504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777097"/>
            <a:ext cx="8640000" cy="4629229"/>
          </a:xfrm>
        </p:spPr>
        <p:txBody>
          <a:bodyPr>
            <a:normAutofit/>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400050" lvl="2"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p:txBody>
      </p:sp>
      <p:sp>
        <p:nvSpPr>
          <p:cNvPr id="3" name="Title 2"/>
          <p:cNvSpPr>
            <a:spLocks noGrp="1"/>
          </p:cNvSpPr>
          <p:nvPr>
            <p:ph type="title"/>
          </p:nvPr>
        </p:nvSpPr>
        <p:spPr>
          <a:xfrm>
            <a:off x="530780" y="451674"/>
            <a:ext cx="7698819" cy="745200"/>
          </a:xfrm>
        </p:spPr>
        <p:txBody>
          <a:bodyPr/>
          <a:lstStyle/>
          <a:p>
            <a:r>
              <a:rPr lang="en-US" dirty="0"/>
              <a:t>Detecting variants in  reads</a:t>
            </a:r>
          </a:p>
        </p:txBody>
      </p:sp>
    </p:spTree>
    <p:extLst>
      <p:ext uri="{BB962C8B-B14F-4D97-AF65-F5344CB8AC3E}">
        <p14:creationId xmlns:p14="http://schemas.microsoft.com/office/powerpoint/2010/main" val="2217043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E7F55622-D798-DF42-BBED-ADE80DAF9B40}"/>
              </a:ext>
            </a:extLst>
          </p:cNvPr>
          <p:cNvSpPr>
            <a:spLocks noGrp="1"/>
          </p:cNvSpPr>
          <p:nvPr>
            <p:ph type="title"/>
          </p:nvPr>
        </p:nvSpPr>
        <p:spPr>
          <a:xfrm>
            <a:off x="187779" y="227702"/>
            <a:ext cx="2432957" cy="745200"/>
          </a:xfrm>
        </p:spPr>
        <p:txBody>
          <a:bodyPr/>
          <a:lstStyle/>
          <a:p>
            <a:r>
              <a:rPr lang="sv-SE" sz="3200" dirty="0" err="1"/>
              <a:t>Illu</a:t>
            </a:r>
            <a:r>
              <a:rPr lang="sv-SE" sz="2800" dirty="0" err="1"/>
              <a:t>mina</a:t>
            </a:r>
            <a:r>
              <a:rPr lang="sv-SE" sz="2800" dirty="0"/>
              <a:t> </a:t>
            </a:r>
            <a:r>
              <a:rPr lang="sv-SE" sz="2800" dirty="0" err="1"/>
              <a:t>Sequencing</a:t>
            </a:r>
            <a:br>
              <a:rPr lang="sv-SE" dirty="0"/>
            </a:br>
            <a:br>
              <a:rPr lang="en-GB" dirty="0"/>
            </a:br>
            <a:endParaRPr lang="en-GB" dirty="0"/>
          </a:p>
        </p:txBody>
      </p:sp>
      <p:pic>
        <p:nvPicPr>
          <p:cNvPr id="2049" name="Picture 1" descr="page5image3175213440">
            <a:extLst>
              <a:ext uri="{FF2B5EF4-FFF2-40B4-BE49-F238E27FC236}">
                <a16:creationId xmlns:a16="http://schemas.microsoft.com/office/drawing/2014/main" id="{3791A042-DA83-D94B-8083-E04FC93E1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441" y="227702"/>
            <a:ext cx="5702482" cy="6050634"/>
          </a:xfrm>
          <a:prstGeom prst="rect">
            <a:avLst/>
          </a:prstGeom>
          <a:noFill/>
          <a:extLst>
            <a:ext uri="{909E8E84-426E-40DD-AFC4-6F175D3DCCD1}">
              <a14:hiddenFill xmlns:a14="http://schemas.microsoft.com/office/drawing/2010/main">
                <a:solidFill>
                  <a:srgbClr val="FFFFFF"/>
                </a:solidFill>
              </a14:hiddenFill>
            </a:ext>
          </a:extLst>
        </p:spPr>
      </p:pic>
      <p:sp>
        <p:nvSpPr>
          <p:cNvPr id="7" name="textruta 6">
            <a:extLst>
              <a:ext uri="{FF2B5EF4-FFF2-40B4-BE49-F238E27FC236}">
                <a16:creationId xmlns:a16="http://schemas.microsoft.com/office/drawing/2014/main" id="{9C809B9B-1F16-0B41-8EA2-1123F0C933B9}"/>
              </a:ext>
            </a:extLst>
          </p:cNvPr>
          <p:cNvSpPr txBox="1"/>
          <p:nvPr/>
        </p:nvSpPr>
        <p:spPr>
          <a:xfrm>
            <a:off x="473529" y="3314700"/>
            <a:ext cx="184731" cy="369332"/>
          </a:xfrm>
          <a:prstGeom prst="rect">
            <a:avLst/>
          </a:prstGeom>
          <a:noFill/>
        </p:spPr>
        <p:txBody>
          <a:bodyPr wrap="none" rtlCol="0">
            <a:spAutoFit/>
          </a:bodyPr>
          <a:lstStyle/>
          <a:p>
            <a:endParaRPr lang="en-GB" dirty="0"/>
          </a:p>
        </p:txBody>
      </p:sp>
      <p:sp>
        <p:nvSpPr>
          <p:cNvPr id="9" name="Content Placeholder 1">
            <a:extLst>
              <a:ext uri="{FF2B5EF4-FFF2-40B4-BE49-F238E27FC236}">
                <a16:creationId xmlns:a16="http://schemas.microsoft.com/office/drawing/2014/main" id="{BEB4278D-E556-1640-A5B7-8A1F8C11832C}"/>
              </a:ext>
            </a:extLst>
          </p:cNvPr>
          <p:cNvSpPr>
            <a:spLocks noGrp="1"/>
          </p:cNvSpPr>
          <p:nvPr>
            <p:ph idx="1"/>
          </p:nvPr>
        </p:nvSpPr>
        <p:spPr>
          <a:xfrm>
            <a:off x="2887441" y="6392826"/>
            <a:ext cx="6991941" cy="1429447"/>
          </a:xfrm>
        </p:spPr>
        <p:txBody>
          <a:bodyPr>
            <a:normAutofit/>
          </a:bodyPr>
          <a:lstStyle/>
          <a:p>
            <a:pPr marL="0" indent="0">
              <a:buNone/>
            </a:pPr>
            <a:r>
              <a:rPr lang="en-US" sz="1600" dirty="0">
                <a:hlinkClick r:id="rId4"/>
              </a:rPr>
              <a:t>https://www.youtube.com/watch?v=fCd6B5HRaZ8</a:t>
            </a:r>
            <a:endParaRPr lang="en-US" sz="1600" dirty="0"/>
          </a:p>
          <a:p>
            <a:pPr marL="0" indent="0">
              <a:buNone/>
            </a:pPr>
            <a:endParaRPr lang="en-US" sz="1600" dirty="0"/>
          </a:p>
        </p:txBody>
      </p:sp>
    </p:spTree>
    <p:extLst>
      <p:ext uri="{BB962C8B-B14F-4D97-AF65-F5344CB8AC3E}">
        <p14:creationId xmlns:p14="http://schemas.microsoft.com/office/powerpoint/2010/main" val="131696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73623" y="0"/>
            <a:ext cx="6242400" cy="745200"/>
          </a:xfrm>
        </p:spPr>
        <p:txBody>
          <a:bodyPr/>
          <a:lstStyle/>
          <a:p>
            <a:r>
              <a:rPr lang="en-US" dirty="0"/>
              <a:t>Variant Calling</a:t>
            </a:r>
            <a:br>
              <a:rPr lang="en-US" dirty="0"/>
            </a:br>
            <a:r>
              <a:rPr lang="en-US" dirty="0" err="1"/>
              <a:t>HaplotypeCaller</a:t>
            </a:r>
            <a:endParaRPr lang="en-US" dirty="0"/>
          </a:p>
        </p:txBody>
      </p:sp>
      <p:pic>
        <p:nvPicPr>
          <p:cNvPr id="4" name="Picture 3"/>
          <p:cNvPicPr>
            <a:picLocks noChangeAspect="1"/>
          </p:cNvPicPr>
          <p:nvPr/>
        </p:nvPicPr>
        <p:blipFill rotWithShape="1">
          <a:blip r:embed="rId3"/>
          <a:srcRect t="8891"/>
          <a:stretch/>
        </p:blipFill>
        <p:spPr>
          <a:xfrm>
            <a:off x="307128" y="1554790"/>
            <a:ext cx="7598275" cy="4724086"/>
          </a:xfrm>
          <a:prstGeom prst="rect">
            <a:avLst/>
          </a:prstGeom>
        </p:spPr>
      </p:pic>
      <p:sp>
        <p:nvSpPr>
          <p:cNvPr id="2" name="textruta 1">
            <a:extLst>
              <a:ext uri="{FF2B5EF4-FFF2-40B4-BE49-F238E27FC236}">
                <a16:creationId xmlns:a16="http://schemas.microsoft.com/office/drawing/2014/main" id="{7C89594C-75AD-1044-95FF-385D9AE8E219}"/>
              </a:ext>
            </a:extLst>
          </p:cNvPr>
          <p:cNvSpPr txBox="1"/>
          <p:nvPr/>
        </p:nvSpPr>
        <p:spPr>
          <a:xfrm>
            <a:off x="374073" y="6425738"/>
            <a:ext cx="7712368" cy="369332"/>
          </a:xfrm>
          <a:prstGeom prst="rect">
            <a:avLst/>
          </a:prstGeom>
          <a:noFill/>
        </p:spPr>
        <p:txBody>
          <a:bodyPr wrap="none" rtlCol="0">
            <a:spAutoFit/>
          </a:bodyPr>
          <a:lstStyle/>
          <a:p>
            <a:r>
              <a:rPr lang="en-GB" dirty="0"/>
              <a:t>For more info: https://</a:t>
            </a:r>
            <a:r>
              <a:rPr lang="en-GB" dirty="0" err="1"/>
              <a:t>www.youtube.com</a:t>
            </a:r>
            <a:r>
              <a:rPr lang="en-GB" dirty="0"/>
              <a:t>/</a:t>
            </a:r>
            <a:r>
              <a:rPr lang="en-GB" dirty="0" err="1"/>
              <a:t>watch?v</a:t>
            </a:r>
            <a:r>
              <a:rPr lang="en-GB" dirty="0"/>
              <a:t>=</a:t>
            </a:r>
            <a:r>
              <a:rPr lang="en-GB" dirty="0" err="1"/>
              <a:t>NQHGkVGICpY</a:t>
            </a:r>
            <a:endParaRPr lang="en-GB" dirty="0"/>
          </a:p>
        </p:txBody>
      </p:sp>
    </p:spTree>
    <p:extLst>
      <p:ext uri="{BB962C8B-B14F-4D97-AF65-F5344CB8AC3E}">
        <p14:creationId xmlns:p14="http://schemas.microsoft.com/office/powerpoint/2010/main" val="836026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2354886"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535259"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
        <p:nvSpPr>
          <p:cNvPr id="2" name="Rektangel 1">
            <a:extLst>
              <a:ext uri="{FF2B5EF4-FFF2-40B4-BE49-F238E27FC236}">
                <a16:creationId xmlns:a16="http://schemas.microsoft.com/office/drawing/2014/main" id="{B396C136-9FA6-6F41-BCD7-30116FC23721}"/>
              </a:ext>
            </a:extLst>
          </p:cNvPr>
          <p:cNvSpPr/>
          <p:nvPr/>
        </p:nvSpPr>
        <p:spPr>
          <a:xfrm>
            <a:off x="7538225" y="4014439"/>
            <a:ext cx="1694985" cy="14385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11262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in cohort</a:t>
            </a:r>
          </a:p>
        </p:txBody>
      </p:sp>
      <p:sp>
        <p:nvSpPr>
          <p:cNvPr id="3" name="Platshållare för innehåll 2">
            <a:extLst>
              <a:ext uri="{FF2B5EF4-FFF2-40B4-BE49-F238E27FC236}">
                <a16:creationId xmlns:a16="http://schemas.microsoft.com/office/drawing/2014/main" id="{1EC751E7-C7A1-E143-9968-BB5A62C33A09}"/>
              </a:ext>
            </a:extLst>
          </p:cNvPr>
          <p:cNvSpPr>
            <a:spLocks noGrp="1"/>
          </p:cNvSpPr>
          <p:nvPr>
            <p:ph idx="1"/>
          </p:nvPr>
        </p:nvSpPr>
        <p:spPr/>
        <p:txBody>
          <a:bodyPr/>
          <a:lstStyle/>
          <a:p>
            <a:pPr marL="0" indent="0">
              <a:buNone/>
            </a:pPr>
            <a:endParaRPr lang="en-GB" dirty="0"/>
          </a:p>
        </p:txBody>
      </p:sp>
    </p:spTree>
    <p:extLst>
      <p:ext uri="{BB962C8B-B14F-4D97-AF65-F5344CB8AC3E}">
        <p14:creationId xmlns:p14="http://schemas.microsoft.com/office/powerpoint/2010/main" val="1266742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67990" y="429278"/>
            <a:ext cx="9144000" cy="745200"/>
          </a:xfrm>
        </p:spPr>
        <p:txBody>
          <a:bodyPr/>
          <a:lstStyle/>
          <a:p>
            <a:r>
              <a:rPr lang="en-US" sz="2800" dirty="0"/>
              <a:t>GVCF Files are valid VCFs with extra information</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rotWithShape="1">
          <a:blip r:embed="rId3"/>
          <a:srcRect r="29481"/>
          <a:stretch/>
        </p:blipFill>
        <p:spPr>
          <a:xfrm>
            <a:off x="861775" y="1450149"/>
            <a:ext cx="4609514" cy="5153851"/>
          </a:xfrm>
          <a:prstGeom prst="rect">
            <a:avLst/>
          </a:prstGeom>
        </p:spPr>
      </p:pic>
      <p:sp>
        <p:nvSpPr>
          <p:cNvPr id="2" name="textruta 1">
            <a:extLst>
              <a:ext uri="{FF2B5EF4-FFF2-40B4-BE49-F238E27FC236}">
                <a16:creationId xmlns:a16="http://schemas.microsoft.com/office/drawing/2014/main" id="{B026110A-EB9E-1F47-B641-836A32FD3B59}"/>
              </a:ext>
            </a:extLst>
          </p:cNvPr>
          <p:cNvSpPr txBox="1"/>
          <p:nvPr/>
        </p:nvSpPr>
        <p:spPr>
          <a:xfrm>
            <a:off x="3801532" y="1591733"/>
            <a:ext cx="1669757" cy="246221"/>
          </a:xfrm>
          <a:prstGeom prst="rect">
            <a:avLst/>
          </a:prstGeom>
          <a:solidFill>
            <a:srgbClr val="66679B"/>
          </a:solidFill>
        </p:spPr>
        <p:txBody>
          <a:bodyPr wrap="square" rtlCol="0">
            <a:spAutoFit/>
          </a:bodyPr>
          <a:lstStyle/>
          <a:p>
            <a:pPr algn="ctr"/>
            <a:r>
              <a:rPr lang="en-GB" sz="1000" b="1" dirty="0" err="1">
                <a:solidFill>
                  <a:schemeClr val="bg1"/>
                </a:solidFill>
                <a:latin typeface="Helvetica" pitchFamily="2" charset="0"/>
                <a:cs typeface="Arial" panose="020B0604020202020204" pitchFamily="34" charset="0"/>
              </a:rPr>
              <a:t>HaplotypeCaller</a:t>
            </a:r>
            <a:r>
              <a:rPr lang="en-GB" sz="1000" b="1" dirty="0">
                <a:solidFill>
                  <a:schemeClr val="bg1"/>
                </a:solidFill>
                <a:latin typeface="Helvetica" pitchFamily="2" charset="0"/>
                <a:cs typeface="Arial" panose="020B0604020202020204" pitchFamily="34" charset="0"/>
              </a:rPr>
              <a:t> GVCF</a:t>
            </a:r>
          </a:p>
        </p:txBody>
      </p:sp>
      <p:sp>
        <p:nvSpPr>
          <p:cNvPr id="5" name="textruta 4">
            <a:extLst>
              <a:ext uri="{FF2B5EF4-FFF2-40B4-BE49-F238E27FC236}">
                <a16:creationId xmlns:a16="http://schemas.microsoft.com/office/drawing/2014/main" id="{B3480F01-F7BC-C140-AD8D-6E6AE516FCB1}"/>
              </a:ext>
            </a:extLst>
          </p:cNvPr>
          <p:cNvSpPr txBox="1"/>
          <p:nvPr/>
        </p:nvSpPr>
        <p:spPr>
          <a:xfrm>
            <a:off x="5985936" y="1938867"/>
            <a:ext cx="2904066" cy="3539430"/>
          </a:xfrm>
          <a:prstGeom prst="rect">
            <a:avLst/>
          </a:prstGeom>
          <a:noFill/>
        </p:spPr>
        <p:txBody>
          <a:bodyPr wrap="square" rtlCol="0">
            <a:spAutoFit/>
          </a:bodyPr>
          <a:lstStyle/>
          <a:p>
            <a:pPr marL="285750" indent="-285750">
              <a:buFont typeface="Arial" panose="020B0604020202020204" pitchFamily="34" charset="0"/>
              <a:buChar char="•"/>
            </a:pPr>
            <a:r>
              <a:rPr lang="sv-SE" sz="1600" dirty="0"/>
              <a:t>GVCF has </a:t>
            </a:r>
            <a:r>
              <a:rPr lang="sv-SE" sz="1600" dirty="0" err="1"/>
              <a:t>records</a:t>
            </a:r>
            <a:r>
              <a:rPr lang="sv-SE" sz="1600" dirty="0"/>
              <a:t> for all sites, </a:t>
            </a:r>
            <a:r>
              <a:rPr lang="sv-SE" sz="1600" dirty="0" err="1"/>
              <a:t>whether</a:t>
            </a:r>
            <a:r>
              <a:rPr lang="sv-SE" sz="1600" dirty="0"/>
              <a:t> </a:t>
            </a:r>
            <a:r>
              <a:rPr lang="sv-SE" sz="1600" dirty="0" err="1"/>
              <a:t>there</a:t>
            </a:r>
            <a:r>
              <a:rPr lang="sv-SE" sz="1600" dirty="0"/>
              <a:t> is a variant call </a:t>
            </a:r>
            <a:r>
              <a:rPr lang="sv-SE" sz="1600" dirty="0" err="1"/>
              <a:t>there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a:t>The </a:t>
            </a:r>
            <a:r>
              <a:rPr lang="sv-SE" sz="1600" dirty="0" err="1"/>
              <a:t>records</a:t>
            </a:r>
            <a:r>
              <a:rPr lang="sv-SE" sz="1600" dirty="0"/>
              <a:t> </a:t>
            </a:r>
            <a:r>
              <a:rPr lang="sv-SE" sz="1600" dirty="0" err="1"/>
              <a:t>include</a:t>
            </a:r>
            <a:r>
              <a:rPr lang="sv-SE" sz="1600" dirty="0"/>
              <a:t> an </a:t>
            </a:r>
            <a:r>
              <a:rPr lang="sv-SE" sz="1600" dirty="0" err="1"/>
              <a:t>accurate</a:t>
            </a:r>
            <a:r>
              <a:rPr lang="sv-SE" sz="1600" dirty="0"/>
              <a:t> </a:t>
            </a:r>
            <a:r>
              <a:rPr lang="sv-SE" sz="1600" dirty="0" err="1"/>
              <a:t>estimation</a:t>
            </a:r>
            <a:r>
              <a:rPr lang="sv-SE" sz="1600" dirty="0"/>
              <a:t> </a:t>
            </a:r>
            <a:r>
              <a:rPr lang="sv-SE" sz="1600" dirty="0" err="1"/>
              <a:t>of</a:t>
            </a:r>
            <a:r>
              <a:rPr lang="sv-SE" sz="1600" dirty="0"/>
              <a:t> </a:t>
            </a:r>
            <a:r>
              <a:rPr lang="sv-SE" sz="1600" dirty="0" err="1"/>
              <a:t>how</a:t>
            </a:r>
            <a:r>
              <a:rPr lang="sv-SE" sz="1600" dirty="0"/>
              <a:t> </a:t>
            </a:r>
            <a:r>
              <a:rPr lang="sv-SE" sz="1600" dirty="0" err="1"/>
              <a:t>confident</a:t>
            </a:r>
            <a:r>
              <a:rPr lang="sv-SE" sz="1600" dirty="0"/>
              <a:t> </a:t>
            </a:r>
            <a:r>
              <a:rPr lang="sv-SE" sz="1600" dirty="0" err="1"/>
              <a:t>we</a:t>
            </a:r>
            <a:r>
              <a:rPr lang="sv-SE" sz="1600" dirty="0"/>
              <a:t> </a:t>
            </a:r>
            <a:r>
              <a:rPr lang="sv-SE" sz="1600" dirty="0" err="1"/>
              <a:t>are</a:t>
            </a:r>
            <a:r>
              <a:rPr lang="sv-SE" sz="1600" dirty="0"/>
              <a:t> in the determination </a:t>
            </a:r>
            <a:r>
              <a:rPr lang="sv-SE" sz="1600" dirty="0" err="1"/>
              <a:t>that</a:t>
            </a:r>
            <a:r>
              <a:rPr lang="sv-SE" sz="1600" dirty="0"/>
              <a:t> the sites </a:t>
            </a:r>
            <a:r>
              <a:rPr lang="sv-SE" sz="1600" dirty="0" err="1"/>
              <a:t>are</a:t>
            </a:r>
            <a:r>
              <a:rPr lang="sv-SE" sz="1600" dirty="0"/>
              <a:t> </a:t>
            </a:r>
            <a:r>
              <a:rPr lang="sv-SE" sz="1600" dirty="0" err="1"/>
              <a:t>homozygous-reference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err="1"/>
              <a:t>Adjacent</a:t>
            </a:r>
            <a:r>
              <a:rPr lang="sv-SE" sz="1600" dirty="0"/>
              <a:t> non-variant sites </a:t>
            </a:r>
            <a:r>
              <a:rPr lang="sv-SE" sz="1600" dirty="0" err="1"/>
              <a:t>merged</a:t>
            </a:r>
            <a:r>
              <a:rPr lang="sv-SE" sz="1600" dirty="0"/>
              <a:t> </a:t>
            </a:r>
            <a:r>
              <a:rPr lang="sv-SE" sz="1600" dirty="0" err="1"/>
              <a:t>into</a:t>
            </a:r>
            <a:r>
              <a:rPr lang="sv-SE" sz="1600" dirty="0"/>
              <a:t> blocks</a:t>
            </a:r>
            <a:endParaRPr lang="en-GB" sz="1600" dirty="0"/>
          </a:p>
        </p:txBody>
      </p:sp>
    </p:spTree>
    <p:extLst>
      <p:ext uri="{BB962C8B-B14F-4D97-AF65-F5344CB8AC3E}">
        <p14:creationId xmlns:p14="http://schemas.microsoft.com/office/powerpoint/2010/main" val="2240108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Basic variant calling in cohort</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35</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91664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535259"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
        <p:nvSpPr>
          <p:cNvPr id="4" name="Ned 3">
            <a:extLst>
              <a:ext uri="{FF2B5EF4-FFF2-40B4-BE49-F238E27FC236}">
                <a16:creationId xmlns:a16="http://schemas.microsoft.com/office/drawing/2014/main" id="{C2B36481-F83D-BC46-B39C-0CD0C9F2F8BA}"/>
              </a:ext>
            </a:extLst>
          </p:cNvPr>
          <p:cNvSpPr/>
          <p:nvPr/>
        </p:nvSpPr>
        <p:spPr>
          <a:xfrm>
            <a:off x="6969512" y="385646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7733751" y="386203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8497990" y="386203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1416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8518260" cy="1216403"/>
          </a:xfrm>
        </p:spPr>
        <p:txBody>
          <a:bodyPr/>
          <a:lstStyle/>
          <a:p>
            <a:pPr algn="l"/>
            <a:r>
              <a:rPr lang="en-GB" dirty="0"/>
              <a:t>GATK’s best practice germline short variant discovery</a:t>
            </a:r>
          </a:p>
        </p:txBody>
      </p:sp>
    </p:spTree>
    <p:extLst>
      <p:ext uri="{BB962C8B-B14F-4D97-AF65-F5344CB8AC3E}">
        <p14:creationId xmlns:p14="http://schemas.microsoft.com/office/powerpoint/2010/main" val="3791948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0" y="1309431"/>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2797315" y="505097"/>
            <a:ext cx="3549370"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246706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03670" y="448678"/>
            <a:ext cx="6242400" cy="745200"/>
          </a:xfrm>
        </p:spPr>
        <p:txBody>
          <a:bodyPr/>
          <a:lstStyle/>
          <a:p>
            <a:r>
              <a:rPr lang="en-GB" sz="2800" dirty="0"/>
              <a:t>GATK best practices workflow for variant discovery </a:t>
            </a:r>
            <a:br>
              <a:rPr lang="en-GB" sz="2800" dirty="0"/>
            </a:br>
            <a:endParaRPr lang="en-US" sz="2800" dirty="0"/>
          </a:p>
        </p:txBody>
      </p:sp>
      <p:sp>
        <p:nvSpPr>
          <p:cNvPr id="5" name="TextBox 4"/>
          <p:cNvSpPr txBox="1"/>
          <p:nvPr/>
        </p:nvSpPr>
        <p:spPr>
          <a:xfrm>
            <a:off x="503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2004032"/>
            <a:ext cx="9144000" cy="3765537"/>
          </a:xfrm>
          <a:prstGeom prst="rect">
            <a:avLst/>
          </a:prstGeom>
        </p:spPr>
      </p:pic>
    </p:spTree>
    <p:extLst>
      <p:ext uri="{BB962C8B-B14F-4D97-AF65-F5344CB8AC3E}">
        <p14:creationId xmlns:p14="http://schemas.microsoft.com/office/powerpoint/2010/main" val="1375235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7574755" cy="1216403"/>
          </a:xfrm>
        </p:spPr>
        <p:txBody>
          <a:bodyPr/>
          <a:lstStyle/>
          <a:p>
            <a:pPr algn="l"/>
            <a:r>
              <a:rPr lang="en-GB" dirty="0"/>
              <a:t>The reference genome sequence</a:t>
            </a:r>
            <a:br>
              <a:rPr lang="en-GB" dirty="0"/>
            </a:br>
            <a:endParaRPr lang="en-GB" dirty="0"/>
          </a:p>
        </p:txBody>
      </p:sp>
    </p:spTree>
    <p:extLst>
      <p:ext uri="{BB962C8B-B14F-4D97-AF65-F5344CB8AC3E}">
        <p14:creationId xmlns:p14="http://schemas.microsoft.com/office/powerpoint/2010/main" val="601338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88875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2923907" y="1914697"/>
            <a:ext cx="6084698" cy="3909132"/>
          </a:xfrm>
          <a:prstGeom prst="rect">
            <a:avLst/>
          </a:prstGeom>
        </p:spPr>
      </p:pic>
      <p:sp>
        <p:nvSpPr>
          <p:cNvPr id="2" name="Content Placeholder 1"/>
          <p:cNvSpPr>
            <a:spLocks noGrp="1"/>
          </p:cNvSpPr>
          <p:nvPr>
            <p:ph idx="1"/>
          </p:nvPr>
        </p:nvSpPr>
        <p:spPr>
          <a:xfrm>
            <a:off x="408307" y="2760831"/>
            <a:ext cx="5039016" cy="2319169"/>
          </a:xfrm>
        </p:spPr>
        <p:txBody>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a:xfrm>
            <a:off x="236369" y="598452"/>
            <a:ext cx="6242400" cy="1316245"/>
          </a:xfrm>
        </p:spPr>
        <p:txBody>
          <a:bodyPr/>
          <a:lstStyle/>
          <a:p>
            <a:r>
              <a:rPr lang="en-US" dirty="0"/>
              <a:t>Duplicate reads</a:t>
            </a:r>
          </a:p>
        </p:txBody>
      </p:sp>
    </p:spTree>
    <p:extLst>
      <p:ext uri="{BB962C8B-B14F-4D97-AF65-F5344CB8AC3E}">
        <p14:creationId xmlns:p14="http://schemas.microsoft.com/office/powerpoint/2010/main" val="305123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8" name="Platshållare för innehåll 4">
            <a:extLst>
              <a:ext uri="{FF2B5EF4-FFF2-40B4-BE49-F238E27FC236}">
                <a16:creationId xmlns:a16="http://schemas.microsoft.com/office/drawing/2014/main" id="{43E42D35-501F-6D4D-94D6-27E544568506}"/>
              </a:ext>
            </a:extLst>
          </p:cNvPr>
          <p:cNvPicPr>
            <a:picLocks noChangeAspect="1"/>
          </p:cNvPicPr>
          <p:nvPr/>
        </p:nvPicPr>
        <p:blipFill rotWithShape="1">
          <a:blip r:embed="rId2"/>
          <a:srcRect r="14348" b="14372"/>
          <a:stretch/>
        </p:blipFill>
        <p:spPr>
          <a:xfrm>
            <a:off x="346325" y="315684"/>
            <a:ext cx="7099504" cy="5652409"/>
          </a:xfrm>
          <a:prstGeom prst="rect">
            <a:avLst/>
          </a:prstGeom>
        </p:spPr>
      </p:pic>
      <p:pic>
        <p:nvPicPr>
          <p:cNvPr id="13" name="Bildobjekt 12" descr="En bild som visar text&#10;&#10;Automatiskt genererad beskrivning">
            <a:extLst>
              <a:ext uri="{FF2B5EF4-FFF2-40B4-BE49-F238E27FC236}">
                <a16:creationId xmlns:a16="http://schemas.microsoft.com/office/drawing/2014/main" id="{9A45A7AB-C1F9-8048-8435-E89231696229}"/>
              </a:ext>
            </a:extLst>
          </p:cNvPr>
          <p:cNvPicPr>
            <a:picLocks noChangeAspect="1"/>
          </p:cNvPicPr>
          <p:nvPr/>
        </p:nvPicPr>
        <p:blipFill rotWithShape="1">
          <a:blip r:embed="rId3"/>
          <a:srcRect r="34553"/>
          <a:stretch/>
        </p:blipFill>
        <p:spPr>
          <a:xfrm>
            <a:off x="1240972" y="5263013"/>
            <a:ext cx="5984421" cy="1410159"/>
          </a:xfrm>
          <a:prstGeom prst="rect">
            <a:avLst/>
          </a:prstGeom>
        </p:spPr>
      </p:pic>
      <p:pic>
        <p:nvPicPr>
          <p:cNvPr id="15" name="Bildobjekt 14" descr="En bild som visar text&#10;&#10;Automatiskt genererad beskrivning">
            <a:extLst>
              <a:ext uri="{FF2B5EF4-FFF2-40B4-BE49-F238E27FC236}">
                <a16:creationId xmlns:a16="http://schemas.microsoft.com/office/drawing/2014/main" id="{92FC290E-B334-024B-BEAB-FDA371F08C3B}"/>
              </a:ext>
            </a:extLst>
          </p:cNvPr>
          <p:cNvPicPr>
            <a:picLocks noChangeAspect="1"/>
          </p:cNvPicPr>
          <p:nvPr/>
        </p:nvPicPr>
        <p:blipFill rotWithShape="1">
          <a:blip r:embed="rId3"/>
          <a:srcRect l="96213"/>
          <a:stretch/>
        </p:blipFill>
        <p:spPr>
          <a:xfrm>
            <a:off x="7162449" y="5263013"/>
            <a:ext cx="346325" cy="1410159"/>
          </a:xfrm>
          <a:prstGeom prst="rect">
            <a:avLst/>
          </a:prstGeom>
        </p:spPr>
      </p:pic>
    </p:spTree>
    <p:extLst>
      <p:ext uri="{BB962C8B-B14F-4D97-AF65-F5344CB8AC3E}">
        <p14:creationId xmlns:p14="http://schemas.microsoft.com/office/powerpoint/2010/main" val="270467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1" y="4146786"/>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1657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81661" y="818215"/>
            <a:ext cx="6242400" cy="745200"/>
          </a:xfrm>
        </p:spPr>
        <p:txBody>
          <a:bodyPr/>
          <a:lstStyle/>
          <a:p>
            <a:r>
              <a:rPr lang="en-US" sz="2400" dirty="0"/>
              <a:t>Base Quality Score Recalibration (BQSR)</a:t>
            </a:r>
          </a:p>
        </p:txBody>
      </p:sp>
      <p:sp>
        <p:nvSpPr>
          <p:cNvPr id="5" name="Content Placeholder 1"/>
          <p:cNvSpPr txBox="1">
            <a:spLocks/>
          </p:cNvSpPr>
          <p:nvPr/>
        </p:nvSpPr>
        <p:spPr>
          <a:xfrm>
            <a:off x="404400" y="1729200"/>
            <a:ext cx="8640000" cy="4629229"/>
          </a:xfrm>
          <a:prstGeom prst="rect">
            <a:avLst/>
          </a:prstGeom>
        </p:spPr>
        <p:txBody>
          <a:bodyPr vert="horz" lIns="0" tIns="0" rIns="0" bIns="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a:p>
            <a:r>
              <a:rPr lang="en-US" dirty="0"/>
              <a:t>During base calling, the sequencer estimates a quality score for each base. This is the quality scores present in the </a:t>
            </a:r>
            <a:r>
              <a:rPr lang="en-US" dirty="0" err="1"/>
              <a:t>fastq</a:t>
            </a:r>
            <a:r>
              <a:rPr lang="en-US" dirty="0"/>
              <a:t> files.</a:t>
            </a:r>
          </a:p>
          <a:p>
            <a:endParaRPr lang="en-US" dirty="0"/>
          </a:p>
          <a:p>
            <a:r>
              <a:rPr lang="en-US" dirty="0"/>
              <a:t>Systematic (non-random) errors in the base quality score estimation can occur.  </a:t>
            </a:r>
          </a:p>
          <a:p>
            <a:pPr lvl="1"/>
            <a:r>
              <a:rPr lang="en-US" dirty="0"/>
              <a:t>due to the physics or chemistry of the sequencing reaction</a:t>
            </a:r>
          </a:p>
          <a:p>
            <a:pPr lvl="1"/>
            <a:r>
              <a:rPr lang="en-US" dirty="0"/>
              <a:t>manufacturing flaws in the equipment</a:t>
            </a:r>
          </a:p>
          <a:p>
            <a:pPr lvl="1"/>
            <a:r>
              <a:rPr lang="en-US" dirty="0" err="1"/>
              <a:t>etc</a:t>
            </a:r>
            <a:endParaRPr lang="en-US" dirty="0"/>
          </a:p>
          <a:p>
            <a:endParaRPr lang="en-US" dirty="0"/>
          </a:p>
          <a:p>
            <a:r>
              <a:rPr lang="en-US" dirty="0"/>
              <a:t>Can cause bias in variant calling</a:t>
            </a:r>
          </a:p>
          <a:p>
            <a:endParaRPr lang="en-US" dirty="0"/>
          </a:p>
          <a:p>
            <a:r>
              <a:rPr lang="en-US" b="1" dirty="0"/>
              <a:t>Base </a:t>
            </a:r>
            <a:r>
              <a:rPr lang="en-US" b="1" dirty="0" err="1"/>
              <a:t>Qualtiy</a:t>
            </a:r>
            <a:r>
              <a:rPr lang="en-US" b="1" dirty="0"/>
              <a:t> Score Recalibration </a:t>
            </a:r>
            <a:r>
              <a:rPr lang="en-US" dirty="0"/>
              <a:t>helps to calibrate the scores so that they correspond to the real per-base sequencing error rate (</a:t>
            </a:r>
            <a:r>
              <a:rPr lang="en-US" dirty="0" err="1"/>
              <a:t>phred</a:t>
            </a:r>
            <a:r>
              <a:rPr lang="en-US" dirty="0"/>
              <a:t> scores)</a:t>
            </a:r>
          </a:p>
          <a:p>
            <a:pPr lvl="1"/>
            <a:endParaRPr lang="en-US" dirty="0"/>
          </a:p>
          <a:p>
            <a:pPr lvl="1"/>
            <a:endParaRPr lang="en-US" dirty="0"/>
          </a:p>
        </p:txBody>
      </p:sp>
    </p:spTree>
    <p:extLst>
      <p:ext uri="{BB962C8B-B14F-4D97-AF65-F5344CB8AC3E}">
        <p14:creationId xmlns:p14="http://schemas.microsoft.com/office/powerpoint/2010/main" val="2792787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5" name="Platshållare för innehåll 4" descr="En bild som visar text&#10;&#10;Automatiskt genererad beskrivning">
            <a:extLst>
              <a:ext uri="{FF2B5EF4-FFF2-40B4-BE49-F238E27FC236}">
                <a16:creationId xmlns:a16="http://schemas.microsoft.com/office/drawing/2014/main" id="{8A032469-4443-534A-A8C1-BAB446665D4F}"/>
              </a:ext>
            </a:extLst>
          </p:cNvPr>
          <p:cNvPicPr>
            <a:picLocks noGrp="1" noChangeAspect="1"/>
          </p:cNvPicPr>
          <p:nvPr>
            <p:ph idx="1"/>
          </p:nvPr>
        </p:nvPicPr>
        <p:blipFill rotWithShape="1">
          <a:blip r:embed="rId2"/>
          <a:srcRect r="8058"/>
          <a:stretch/>
        </p:blipFill>
        <p:spPr>
          <a:xfrm>
            <a:off x="1009787" y="146957"/>
            <a:ext cx="6550342" cy="6240941"/>
          </a:xfrm>
        </p:spPr>
      </p:pic>
    </p:spTree>
    <p:extLst>
      <p:ext uri="{BB962C8B-B14F-4D97-AF65-F5344CB8AC3E}">
        <p14:creationId xmlns:p14="http://schemas.microsoft.com/office/powerpoint/2010/main" val="944026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89476" y="820120"/>
            <a:ext cx="6844369" cy="745200"/>
          </a:xfrm>
        </p:spPr>
        <p:txBody>
          <a:bodyPr/>
          <a:lstStyle/>
          <a:p>
            <a:r>
              <a:rPr lang="en-US" sz="2800" dirty="0"/>
              <a:t>Filter variants</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6880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4300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4D5653BF-59A3-E24E-AAE2-F304717265F9}"/>
              </a:ext>
            </a:extLst>
          </p:cNvPr>
          <p:cNvSpPr>
            <a:spLocks noGrp="1"/>
          </p:cNvSpPr>
          <p:nvPr>
            <p:ph idx="1"/>
          </p:nvPr>
        </p:nvSpPr>
        <p:spPr/>
        <p:txBody>
          <a:bodyPr>
            <a:normAutofit fontScale="92500" lnSpcReduction="10000"/>
          </a:bodyPr>
          <a:lstStyle/>
          <a:p>
            <a:r>
              <a:rPr lang="en-GB" dirty="0"/>
              <a:t>Remove low quality variants</a:t>
            </a:r>
          </a:p>
          <a:p>
            <a:endParaRPr lang="en-GB" dirty="0"/>
          </a:p>
          <a:p>
            <a:r>
              <a:rPr lang="en-GB" dirty="0"/>
              <a:t>Variant quality score recalibration (VQSR): </a:t>
            </a:r>
          </a:p>
          <a:p>
            <a:pPr lvl="1"/>
            <a:r>
              <a:rPr lang="en-GB" dirty="0"/>
              <a:t>For large data sets ( &gt;1 WGS or &gt;30WES samples)</a:t>
            </a:r>
          </a:p>
          <a:p>
            <a:pPr lvl="1"/>
            <a:r>
              <a:rPr lang="en-GB" dirty="0"/>
              <a:t>GATK has a machine learning algorithm that can be trained to recognise ”likely false” variants</a:t>
            </a:r>
          </a:p>
          <a:p>
            <a:pPr lvl="1"/>
            <a:r>
              <a:rPr lang="en-GB" b="1" dirty="0"/>
              <a:t>We do recommend to use VQSR when possible!</a:t>
            </a:r>
          </a:p>
          <a:p>
            <a:endParaRPr lang="en-GB" dirty="0"/>
          </a:p>
          <a:p>
            <a:r>
              <a:rPr lang="en-GB" dirty="0"/>
              <a:t>Hard filters:</a:t>
            </a:r>
          </a:p>
          <a:p>
            <a:pPr lvl="1"/>
            <a:r>
              <a:rPr lang="en-GB" dirty="0"/>
              <a:t>For smaller data sets</a:t>
            </a:r>
          </a:p>
          <a:p>
            <a:pPr lvl="1"/>
            <a:r>
              <a:rPr lang="en-GB" dirty="0"/>
              <a:t>Hard filters on information in the VCF file </a:t>
            </a:r>
          </a:p>
          <a:p>
            <a:pPr lvl="1"/>
            <a:r>
              <a:rPr lang="en-GB" dirty="0"/>
              <a:t>For example:</a:t>
            </a:r>
            <a:r>
              <a:rPr lang="en-US" sz="1600" dirty="0"/>
              <a:t> </a:t>
            </a:r>
            <a:r>
              <a:rPr lang="en-US" dirty="0"/>
              <a:t>Flag variants with ”QD &lt; 2” and ”MQ&lt; 40.0”</a:t>
            </a:r>
            <a:endParaRPr lang="en-GB" dirty="0"/>
          </a:p>
          <a:p>
            <a:pPr lvl="1"/>
            <a:r>
              <a:rPr lang="en-GB" dirty="0"/>
              <a:t>GATK recommendations on hard filters: https://</a:t>
            </a:r>
            <a:r>
              <a:rPr lang="en-GB" dirty="0" err="1"/>
              <a:t>gatkforums.broadinstitute.org</a:t>
            </a:r>
            <a:r>
              <a:rPr lang="en-GB" dirty="0"/>
              <a:t>/</a:t>
            </a:r>
            <a:r>
              <a:rPr lang="en-GB" dirty="0" err="1"/>
              <a:t>gatk</a:t>
            </a:r>
            <a:r>
              <a:rPr lang="en-GB" dirty="0"/>
              <a:t>/discussion/2806/</a:t>
            </a:r>
            <a:r>
              <a:rPr lang="en-GB" dirty="0" err="1"/>
              <a:t>howto</a:t>
            </a:r>
            <a:r>
              <a:rPr lang="en-GB" dirty="0"/>
              <a:t>-apply-hard-filters-to-a-call-set</a:t>
            </a:r>
          </a:p>
          <a:p>
            <a:pPr marL="457200" lvl="1" indent="0">
              <a:buNone/>
            </a:pPr>
            <a:endParaRPr lang="en-GB" dirty="0"/>
          </a:p>
        </p:txBody>
      </p:sp>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lstStyle/>
          <a:p>
            <a:r>
              <a:rPr lang="en-GB" dirty="0"/>
              <a:t>Filtering</a:t>
            </a:r>
          </a:p>
        </p:txBody>
      </p:sp>
    </p:spTree>
    <p:extLst>
      <p:ext uri="{BB962C8B-B14F-4D97-AF65-F5344CB8AC3E}">
        <p14:creationId xmlns:p14="http://schemas.microsoft.com/office/powerpoint/2010/main" val="3441408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a:xfrm>
            <a:off x="782678" y="466714"/>
            <a:ext cx="7961272" cy="745200"/>
          </a:xfrm>
        </p:spPr>
        <p:txBody>
          <a:bodyPr/>
          <a:lstStyle/>
          <a:p>
            <a:r>
              <a:rPr lang="en-GB" sz="4000" dirty="0"/>
              <a:t>GATK best practices workflow </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3"/>
          <a:stretch>
            <a:fillRect/>
          </a:stretch>
        </p:blipFill>
        <p:spPr>
          <a:xfrm>
            <a:off x="2925734" y="1472818"/>
            <a:ext cx="3422650" cy="5332283"/>
          </a:xfrm>
          <a:prstGeom prst="rect">
            <a:avLst/>
          </a:prstGeom>
        </p:spPr>
      </p:pic>
      <p:sp>
        <p:nvSpPr>
          <p:cNvPr id="2" name="textruta 1">
            <a:extLst>
              <a:ext uri="{FF2B5EF4-FFF2-40B4-BE49-F238E27FC236}">
                <a16:creationId xmlns:a16="http://schemas.microsoft.com/office/drawing/2014/main" id="{0C9BA370-443D-7F49-BA6E-2E300DA68930}"/>
              </a:ext>
            </a:extLst>
          </p:cNvPr>
          <p:cNvSpPr txBox="1"/>
          <p:nvPr/>
        </p:nvSpPr>
        <p:spPr>
          <a:xfrm>
            <a:off x="6881009" y="5727883"/>
            <a:ext cx="2262991" cy="1077218"/>
          </a:xfrm>
          <a:prstGeom prst="rect">
            <a:avLst/>
          </a:prstGeom>
          <a:noFill/>
        </p:spPr>
        <p:txBody>
          <a:bodyPr wrap="square" rtlCol="0">
            <a:spAutoFit/>
          </a:bodyPr>
          <a:lstStyle/>
          <a:p>
            <a:r>
              <a:rPr lang="en-GB" sz="1600" dirty="0"/>
              <a:t>More details and links to GATK for each step is found in the lab instructions.</a:t>
            </a:r>
          </a:p>
        </p:txBody>
      </p:sp>
    </p:spTree>
    <p:extLst>
      <p:ext uri="{BB962C8B-B14F-4D97-AF65-F5344CB8AC3E}">
        <p14:creationId xmlns:p14="http://schemas.microsoft.com/office/powerpoint/2010/main" val="2145794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8314439" cy="1216403"/>
          </a:xfrm>
        </p:spPr>
        <p:txBody>
          <a:bodyPr/>
          <a:lstStyle/>
          <a:p>
            <a:pPr algn="l"/>
            <a:r>
              <a:rPr lang="en-GB" dirty="0"/>
              <a:t>Introduction to </a:t>
            </a:r>
            <a:r>
              <a:rPr lang="sv-SE" dirty="0" err="1"/>
              <a:t>computational</a:t>
            </a:r>
            <a:r>
              <a:rPr lang="sv-SE" dirty="0"/>
              <a:t> </a:t>
            </a:r>
            <a:r>
              <a:rPr lang="sv-SE" dirty="0" err="1"/>
              <a:t>exercise</a:t>
            </a:r>
            <a:endParaRPr lang="en-GB" dirty="0"/>
          </a:p>
        </p:txBody>
      </p:sp>
    </p:spTree>
    <p:extLst>
      <p:ext uri="{BB962C8B-B14F-4D97-AF65-F5344CB8AC3E}">
        <p14:creationId xmlns:p14="http://schemas.microsoft.com/office/powerpoint/2010/main" val="3180950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Each chromosome</a:t>
            </a:r>
            <a:r>
              <a:rPr lang="mr-IN" dirty="0"/>
              <a:t>…</a:t>
            </a:r>
            <a:endParaRPr lang="en-US" dirty="0"/>
          </a:p>
        </p:txBody>
      </p:sp>
      <p:pic>
        <p:nvPicPr>
          <p:cNvPr id="7" name="Picture 6" descr="Karyotyp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793" y="1821403"/>
            <a:ext cx="4337751" cy="4309390"/>
          </a:xfrm>
          <a:prstGeom prst="rect">
            <a:avLst/>
          </a:prstGeom>
        </p:spPr>
      </p:pic>
    </p:spTree>
    <p:extLst>
      <p:ext uri="{BB962C8B-B14F-4D97-AF65-F5344CB8AC3E}">
        <p14:creationId xmlns:p14="http://schemas.microsoft.com/office/powerpoint/2010/main" val="3718947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a:xfrm>
            <a:off x="300069" y="487202"/>
            <a:ext cx="8543861" cy="635149"/>
          </a:xfrm>
        </p:spPr>
        <p:txBody>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27936" y="2091931"/>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3271100" y="2200467"/>
            <a:ext cx="5872900" cy="2954655"/>
          </a:xfrm>
          <a:prstGeom prst="rect">
            <a:avLst/>
          </a:prstGeom>
          <a:noFill/>
        </p:spPr>
        <p:txBody>
          <a:bodyPr wrap="square" rtlCol="0">
            <a:spAutoFit/>
          </a:bodyPr>
          <a:lstStyle/>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a:t>3 samples</a:t>
            </a:r>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a:xfrm>
            <a:off x="300069" y="365205"/>
            <a:ext cx="8543861" cy="635149"/>
          </a:xfrm>
        </p:spPr>
        <p:txBody>
          <a:bodyPr/>
          <a:lstStyle/>
          <a:p>
            <a:r>
              <a:rPr lang="en-US" dirty="0"/>
              <a:t>The Lactase enzyme</a:t>
            </a:r>
            <a:br>
              <a:rPr lang="en-US" dirty="0"/>
            </a:br>
            <a:endParaRPr lang="en-GB" dirty="0"/>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98" y="1624541"/>
            <a:ext cx="8079801" cy="3012808"/>
          </a:xfrm>
          <a:prstGeom prst="rect">
            <a:avLst/>
          </a:prstGeom>
        </p:spPr>
      </p:pic>
      <p:sp>
        <p:nvSpPr>
          <p:cNvPr id="3" name="textruta 2">
            <a:extLst>
              <a:ext uri="{FF2B5EF4-FFF2-40B4-BE49-F238E27FC236}">
                <a16:creationId xmlns:a16="http://schemas.microsoft.com/office/drawing/2014/main" id="{9DC2A1BF-2030-7E45-8DD8-B2D0BB9563D5}"/>
              </a:ext>
            </a:extLst>
          </p:cNvPr>
          <p:cNvSpPr txBox="1"/>
          <p:nvPr/>
        </p:nvSpPr>
        <p:spPr>
          <a:xfrm>
            <a:off x="500244" y="5081281"/>
            <a:ext cx="8143510" cy="1754326"/>
          </a:xfrm>
          <a:prstGeom prst="rect">
            <a:avLst/>
          </a:prstGeom>
          <a:noFill/>
        </p:spPr>
        <p:txBody>
          <a:bodyPr wrap="square" rtlCol="0">
            <a:spAutoFit/>
          </a:bodyPr>
          <a:lstStyle/>
          <a:p>
            <a:pPr marL="285750" indent="-285750">
              <a:buFont typeface="Arial" panose="020B0604020202020204" pitchFamily="34" charset="0"/>
              <a:buChar char="•"/>
            </a:pPr>
            <a:r>
              <a:rPr lang="en-GB" dirty="0"/>
              <a:t>All mammals produce lactase as infants </a:t>
            </a:r>
          </a:p>
          <a:p>
            <a:pPr marL="285750" indent="-285750">
              <a:buFont typeface="Arial" panose="020B0604020202020204" pitchFamily="34" charset="0"/>
              <a:buChar char="•"/>
            </a:pPr>
            <a:r>
              <a:rPr lang="en-GB" dirty="0"/>
              <a:t>Some human produce lactase in adulthood </a:t>
            </a:r>
          </a:p>
          <a:p>
            <a:pPr marL="285750" indent="-285750">
              <a:buFont typeface="Arial" panose="020B0604020202020204" pitchFamily="34" charset="0"/>
              <a:buChar char="•"/>
            </a:pPr>
            <a:r>
              <a:rPr lang="en-GB" dirty="0"/>
              <a:t>The </a:t>
            </a:r>
            <a:r>
              <a:rPr lang="en-GB" i="1" dirty="0"/>
              <a:t>LCT </a:t>
            </a:r>
            <a:r>
              <a:rPr lang="en-GB" dirty="0"/>
              <a:t>gene on chromosome 2 encodes lactase </a:t>
            </a:r>
          </a:p>
          <a:p>
            <a:pPr marL="285750" indent="-285750">
              <a:buFont typeface="Arial" panose="020B0604020202020204" pitchFamily="34" charset="0"/>
              <a:buChar char="•"/>
            </a:pPr>
            <a:r>
              <a:rPr lang="en-GB" dirty="0"/>
              <a:t>Genetic variation upstream of the LCT gene cause the lactase persistent phenotype </a:t>
            </a:r>
            <a:br>
              <a:rPr lang="en-GB" dirty="0"/>
            </a:br>
            <a:endParaRPr lang="en-GB" dirty="0"/>
          </a:p>
        </p:txBody>
      </p:sp>
    </p:spTree>
    <p:extLst>
      <p:ext uri="{BB962C8B-B14F-4D97-AF65-F5344CB8AC3E}">
        <p14:creationId xmlns:p14="http://schemas.microsoft.com/office/powerpoint/2010/main" val="2959571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one:</a:t>
            </a:r>
            <a:br>
              <a:rPr lang="en-GB" sz="4000" dirty="0"/>
            </a:br>
            <a:br>
              <a:rPr lang="en-GB" sz="4000" dirty="0"/>
            </a:br>
            <a:r>
              <a:rPr lang="en-GB" sz="4000" dirty="0"/>
              <a:t>variant calling in one sample</a:t>
            </a:r>
            <a:br>
              <a:rPr lang="en-GB" sz="4000" dirty="0"/>
            </a:br>
            <a:endParaRPr lang="en-GB" sz="4000" dirty="0"/>
          </a:p>
        </p:txBody>
      </p:sp>
    </p:spTree>
    <p:extLst>
      <p:ext uri="{BB962C8B-B14F-4D97-AF65-F5344CB8AC3E}">
        <p14:creationId xmlns:p14="http://schemas.microsoft.com/office/powerpoint/2010/main" val="2194183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1182166" y="642492"/>
            <a:ext cx="8091900" cy="745200"/>
          </a:xfrm>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1616959768"/>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71831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two (if you have time):</a:t>
            </a:r>
            <a:br>
              <a:rPr lang="en-GB" sz="4000" dirty="0"/>
            </a:br>
            <a:br>
              <a:rPr lang="en-GB" sz="4000" dirty="0"/>
            </a:br>
            <a:r>
              <a:rPr lang="en-GB" sz="4000" dirty="0"/>
              <a:t>variant calling in cohort</a:t>
            </a:r>
            <a:br>
              <a:rPr lang="en-GB" sz="4000" dirty="0"/>
            </a:br>
            <a:endParaRPr lang="en-GB" sz="4000" dirty="0"/>
          </a:p>
        </p:txBody>
      </p:sp>
    </p:spTree>
    <p:extLst>
      <p:ext uri="{BB962C8B-B14F-4D97-AF65-F5344CB8AC3E}">
        <p14:creationId xmlns:p14="http://schemas.microsoft.com/office/powerpoint/2010/main" val="245147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Joint variant calling workflow</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55</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87658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three (if you have time):</a:t>
            </a:r>
            <a:br>
              <a:rPr lang="en-GB" sz="4000" dirty="0"/>
            </a:br>
            <a:br>
              <a:rPr lang="en-GB" sz="4000" dirty="0"/>
            </a:br>
            <a:r>
              <a:rPr lang="en-GB" sz="4000" dirty="0"/>
              <a:t>Follow GATK best practices for  short variant discovery</a:t>
            </a:r>
            <a:br>
              <a:rPr lang="en-GB" sz="4000" dirty="0"/>
            </a:br>
            <a:endParaRPr lang="en-GB" sz="4000" dirty="0"/>
          </a:p>
        </p:txBody>
      </p:sp>
    </p:spTree>
    <p:extLst>
      <p:ext uri="{BB962C8B-B14F-4D97-AF65-F5344CB8AC3E}">
        <p14:creationId xmlns:p14="http://schemas.microsoft.com/office/powerpoint/2010/main" val="22678375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a:xfrm>
            <a:off x="298443" y="325200"/>
            <a:ext cx="6242400" cy="745200"/>
          </a:xfrm>
        </p:spPr>
        <p:txBody>
          <a:bodyPr/>
          <a:lstStyle/>
          <a:p>
            <a:r>
              <a:rPr lang="en-GB" dirty="0"/>
              <a:t>GATK’s best practises</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2"/>
          <a:stretch>
            <a:fillRect/>
          </a:stretch>
        </p:blipFill>
        <p:spPr>
          <a:xfrm>
            <a:off x="2609850" y="1472818"/>
            <a:ext cx="3422650" cy="5332283"/>
          </a:xfrm>
          <a:prstGeom prst="rect">
            <a:avLst/>
          </a:prstGeom>
        </p:spPr>
      </p:pic>
      <p:sp>
        <p:nvSpPr>
          <p:cNvPr id="2" name="textruta 1">
            <a:extLst>
              <a:ext uri="{FF2B5EF4-FFF2-40B4-BE49-F238E27FC236}">
                <a16:creationId xmlns:a16="http://schemas.microsoft.com/office/drawing/2014/main" id="{98C252F1-5BB1-EA49-9D89-51F3B59A12C0}"/>
              </a:ext>
            </a:extLst>
          </p:cNvPr>
          <p:cNvSpPr txBox="1"/>
          <p:nvPr/>
        </p:nvSpPr>
        <p:spPr>
          <a:xfrm>
            <a:off x="6540843" y="3122141"/>
            <a:ext cx="2240692" cy="923330"/>
          </a:xfrm>
          <a:prstGeom prst="rect">
            <a:avLst/>
          </a:prstGeom>
          <a:noFill/>
        </p:spPr>
        <p:txBody>
          <a:bodyPr wrap="square" rtlCol="0">
            <a:spAutoFit/>
          </a:bodyPr>
          <a:lstStyle/>
          <a:p>
            <a:r>
              <a:rPr lang="en-GB" dirty="0"/>
              <a:t>First look at video about this linked from schedule!</a:t>
            </a:r>
          </a:p>
        </p:txBody>
      </p:sp>
    </p:spTree>
    <p:extLst>
      <p:ext uri="{BB962C8B-B14F-4D97-AF65-F5344CB8AC3E}">
        <p14:creationId xmlns:p14="http://schemas.microsoft.com/office/powerpoint/2010/main" val="1843561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Questions?</a:t>
            </a:r>
          </a:p>
        </p:txBody>
      </p:sp>
      <p:sp>
        <p:nvSpPr>
          <p:cNvPr id="12" name="Platshållare för innehåll 11">
            <a:extLst>
              <a:ext uri="{FF2B5EF4-FFF2-40B4-BE49-F238E27FC236}">
                <a16:creationId xmlns:a16="http://schemas.microsoft.com/office/drawing/2014/main" id="{BB50C25A-DA1E-224F-AF4F-DE916A4E14CF}"/>
              </a:ext>
            </a:extLst>
          </p:cNvPr>
          <p:cNvSpPr>
            <a:spLocks noGrp="1"/>
          </p:cNvSpPr>
          <p:nvPr>
            <p:ph sz="quarter" idx="11"/>
          </p:nvPr>
        </p:nvSpPr>
        <p:spPr/>
        <p:txBody>
          <a:bodyPr/>
          <a:lstStyle/>
          <a:p>
            <a:endParaRPr lang="en-GB" dirty="0"/>
          </a:p>
        </p:txBody>
      </p:sp>
      <p:sp>
        <p:nvSpPr>
          <p:cNvPr id="13" name="Platshållare för innehåll 12">
            <a:extLst>
              <a:ext uri="{FF2B5EF4-FFF2-40B4-BE49-F238E27FC236}">
                <a16:creationId xmlns:a16="http://schemas.microsoft.com/office/drawing/2014/main" id="{AAB8A9EE-3956-FF4C-81DB-A65B12E51D50}"/>
              </a:ext>
            </a:extLst>
          </p:cNvPr>
          <p:cNvSpPr>
            <a:spLocks noGrp="1"/>
          </p:cNvSpPr>
          <p:nvPr>
            <p:ph sz="quarter" idx="12"/>
          </p:nvPr>
        </p:nvSpPr>
        <p:spPr/>
        <p:txBody>
          <a:bodyPr/>
          <a:lstStyle/>
          <a:p>
            <a:endParaRPr lang="en-GB"/>
          </a:p>
        </p:txBody>
      </p:sp>
      <p:sp>
        <p:nvSpPr>
          <p:cNvPr id="3" name="TextBox 2"/>
          <p:cNvSpPr txBox="1"/>
          <p:nvPr/>
        </p:nvSpPr>
        <p:spPr>
          <a:xfrm>
            <a:off x="1456509" y="5094514"/>
            <a:ext cx="6537960" cy="369332"/>
          </a:xfrm>
          <a:prstGeom prst="rect">
            <a:avLst/>
          </a:prstGeom>
          <a:noFill/>
        </p:spPr>
        <p:txBody>
          <a:bodyPr wrap="square" rtlCol="0">
            <a:spAutoFit/>
          </a:bodyPr>
          <a:lstStyle/>
          <a:p>
            <a:r>
              <a:rPr lang="en-US" dirty="0">
                <a:solidFill>
                  <a:schemeClr val="bg1"/>
                </a:solidFill>
              </a:rPr>
              <a:t>Work like a professional </a:t>
            </a:r>
            <a:r>
              <a:rPr lang="en-US" dirty="0" err="1">
                <a:solidFill>
                  <a:schemeClr val="bg1"/>
                </a:solidFill>
              </a:rPr>
              <a:t>bioinformatician</a:t>
            </a:r>
            <a:r>
              <a:rPr lang="en-US" dirty="0">
                <a:solidFill>
                  <a:schemeClr val="bg1"/>
                </a:solidFill>
              </a:rPr>
              <a:t> – Google errors!</a:t>
            </a:r>
          </a:p>
        </p:txBody>
      </p:sp>
    </p:spTree>
    <p:extLst>
      <p:ext uri="{BB962C8B-B14F-4D97-AF65-F5344CB8AC3E}">
        <p14:creationId xmlns:p14="http://schemas.microsoft.com/office/powerpoint/2010/main" val="49343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mr-IN" dirty="0"/>
              <a:t>…</a:t>
            </a:r>
            <a:r>
              <a:rPr lang="sv-SE" dirty="0" err="1"/>
              <a:t>represented</a:t>
            </a:r>
            <a:r>
              <a:rPr lang="sv-SE" dirty="0"/>
              <a:t> by a </a:t>
            </a:r>
            <a:r>
              <a:rPr lang="sv-SE" dirty="0" err="1"/>
              <a:t>sequence</a:t>
            </a:r>
            <a:endParaRPr lang="en-US" dirty="0"/>
          </a:p>
        </p:txBody>
      </p:sp>
      <p:sp>
        <p:nvSpPr>
          <p:cNvPr id="6" name="Platshållare för innehåll 4">
            <a:extLst>
              <a:ext uri="{FF2B5EF4-FFF2-40B4-BE49-F238E27FC236}">
                <a16:creationId xmlns:a16="http://schemas.microsoft.com/office/drawing/2014/main" id="{5D30277E-F654-A146-8C50-86C27A465CE9}"/>
              </a:ext>
            </a:extLst>
          </p:cNvPr>
          <p:cNvSpPr txBox="1">
            <a:spLocks/>
          </p:cNvSpPr>
          <p:nvPr/>
        </p:nvSpPr>
        <p:spPr>
          <a:xfrm>
            <a:off x="558021" y="1544664"/>
            <a:ext cx="8293725" cy="3931920"/>
          </a:xfrm>
          <a:prstGeom prst="rect">
            <a:avLst/>
          </a:prstGeom>
        </p:spPr>
        <p:txBody>
          <a:bodyPr>
            <a:no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20000"/>
              </a:lnSpc>
              <a:buFont typeface="Arial"/>
              <a:buNone/>
            </a:pPr>
            <a:r>
              <a:rPr lang="sv-SE" sz="1600" dirty="0">
                <a:latin typeface="Menlo" panose="020B0609030804020204" pitchFamily="49" charset="0"/>
                <a:ea typeface="Menlo" panose="020B0609030804020204" pitchFamily="49" charset="0"/>
                <a:cs typeface="Menlo" panose="020B0609030804020204" pitchFamily="49" charset="0"/>
              </a:rPr>
              <a:t>&gt;chr1</a:t>
            </a:r>
          </a:p>
          <a:p>
            <a:pPr marL="0" indent="0" algn="just">
              <a:lnSpc>
                <a:spcPct val="120000"/>
              </a:lnSpc>
              <a:buFont typeface="Arial"/>
              <a:buNone/>
            </a:pPr>
            <a:r>
              <a:rPr lang="sv-SE" sz="1600" dirty="0">
                <a:latin typeface="Menlo" panose="020B0609030804020204" pitchFamily="49" charset="0"/>
                <a:ea typeface="Menlo" panose="020B0609030804020204" pitchFamily="49" charset="0"/>
                <a:cs typeface="Menlo" panose="020B0609030804020204" pitchFamily="49" charset="0"/>
              </a:rPr>
              <a:t>GATCACAGGTCTATCACCCTATTAACCACTCACGGGAGCTCTCCATGCATTTGGTATTTTCGTCTGGGGGGTGTGCACGCGATAGCATTGCGAGACGCTGGAGCCGGAGCACCCTATGTCGCAGTATCTGTCTTTGATTCCTGCCTCATTCTATTATTTATCGCACCTACGTTCAATATTACAGGCGAACATACCTACTAAAGTGTGTTAATTAATTAATGCTTGTAGGACATAATAATAACAATTGAATGTCTGCACAGCCGCTTTCCACACAGACATCATAACAAAAAATTTCCACCAAACCCCCCCCTCCCCCCGCTTCTGGCCACAGCACTTAAACACATCTCTGCCAAACCCCAAAAACAAAGAACCCTAACACCAGCCTAACCAGATTTCAAATTTTATCTTTAGGCGGTATGCACTTTTAACAGTCACCCCCCAACTAACACATTATTTTCCCCTCCCACTCCCATACTACTAATCTCATCAATACAACCCCCGCCCATCCTACCCAGCACACACACACCGCTGCTAACCCCATACCCCGAACCAACCAAACCCCAAAGACACCCCCCACAGTTTATGTAGCTTACCTCCTCAAAGCAATACACTGAAAATGTTTAGACGGGCTCACATCACCCCATAAACAAATAGGTTTGGTCCTAGCCTTTCTATTAGCTCTTAGTAAGATTACACATGCAAGCATCCCCGTTCCAGTGAGTTCACCCTCTAAATCACCACGATCAAAAGAGGCGGTATGCACTTTTAACAGTCACCCCCAGGCGGTATGCA</a:t>
            </a:r>
          </a:p>
          <a:p>
            <a:pPr marL="0" indent="0" algn="just">
              <a:lnSpc>
                <a:spcPct val="120000"/>
              </a:lnSpc>
              <a:buFont typeface="Arial"/>
              <a:buNone/>
            </a:pPr>
            <a:endParaRPr lang="en-GB" sz="1600"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6413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27035" y="378734"/>
            <a:ext cx="6778715" cy="635149"/>
          </a:xfrm>
        </p:spPr>
        <p:txBody>
          <a:bodyPr/>
          <a:lstStyle/>
          <a:p>
            <a:r>
              <a:rPr lang="en-US" dirty="0"/>
              <a:t>The reference genome</a:t>
            </a:r>
          </a:p>
        </p:txBody>
      </p:sp>
      <p:pic>
        <p:nvPicPr>
          <p:cNvPr id="4" name="Picture 3"/>
          <p:cNvPicPr>
            <a:picLocks noChangeAspect="1"/>
          </p:cNvPicPr>
          <p:nvPr/>
        </p:nvPicPr>
        <p:blipFill>
          <a:blip r:embed="rId2"/>
          <a:stretch>
            <a:fillRect/>
          </a:stretch>
        </p:blipFill>
        <p:spPr>
          <a:xfrm>
            <a:off x="307885" y="2577351"/>
            <a:ext cx="3509538" cy="1680324"/>
          </a:xfrm>
          <a:prstGeom prst="rect">
            <a:avLst/>
          </a:prstGeom>
        </p:spPr>
      </p:pic>
      <p:sp>
        <p:nvSpPr>
          <p:cNvPr id="5" name="TextBox 4"/>
          <p:cNvSpPr txBox="1"/>
          <p:nvPr/>
        </p:nvSpPr>
        <p:spPr>
          <a:xfrm>
            <a:off x="3961625" y="1662281"/>
            <a:ext cx="5225911" cy="4637808"/>
          </a:xfrm>
          <a:prstGeom prst="rect">
            <a:avLst/>
          </a:prstGeom>
          <a:noFill/>
        </p:spPr>
        <p:txBody>
          <a:bodyPr wrap="square" rtlCol="0">
            <a:spAutoFit/>
          </a:bodyPr>
          <a:lstStyle/>
          <a:p>
            <a:r>
              <a:rPr lang="en-US" sz="1846" dirty="0"/>
              <a:t>A reference genome is a </a:t>
            </a:r>
            <a:r>
              <a:rPr lang="en-US" sz="2000" dirty="0"/>
              <a:t>haploid nucleic acid sequence which represents a species genome.</a:t>
            </a:r>
          </a:p>
          <a:p>
            <a:pPr lvl="1"/>
            <a:endParaRPr lang="en-US" sz="1846" i="1" dirty="0"/>
          </a:p>
          <a:p>
            <a:r>
              <a:rPr lang="en-US" dirty="0">
                <a:cs typeface="Courier"/>
              </a:rPr>
              <a:t>In 2001: The International Human Genome Sequencing Consortium published the first draft of the human genome sequence.</a:t>
            </a:r>
          </a:p>
          <a:p>
            <a:r>
              <a:rPr lang="en-US" dirty="0">
                <a:cs typeface="Courier"/>
              </a:rPr>
              <a:t>It contained 150,000 gaps.</a:t>
            </a:r>
          </a:p>
          <a:p>
            <a:endParaRPr lang="en-US" dirty="0">
              <a:cs typeface="Courier"/>
            </a:endParaRPr>
          </a:p>
          <a:p>
            <a:r>
              <a:rPr lang="en-US" dirty="0">
                <a:cs typeface="Courier"/>
              </a:rPr>
              <a:t>HG19: 250 gaps</a:t>
            </a:r>
          </a:p>
          <a:p>
            <a:endParaRPr lang="en-US" dirty="0">
              <a:cs typeface="Courier"/>
            </a:endParaRPr>
          </a:p>
          <a:p>
            <a:r>
              <a:rPr lang="en-US" dirty="0"/>
              <a:t>HG38 is the latest version of the human reference genome, but we will work with HG19. </a:t>
            </a:r>
            <a:endParaRPr lang="en-US" dirty="0">
              <a:cs typeface="Courier"/>
            </a:endParaRPr>
          </a:p>
          <a:p>
            <a:endParaRPr lang="en-GB" sz="1846" dirty="0"/>
          </a:p>
          <a:p>
            <a:endParaRPr lang="en-GB" sz="1846" dirty="0"/>
          </a:p>
        </p:txBody>
      </p:sp>
    </p:spTree>
    <p:extLst>
      <p:ext uri="{BB962C8B-B14F-4D97-AF65-F5344CB8AC3E}">
        <p14:creationId xmlns:p14="http://schemas.microsoft.com/office/powerpoint/2010/main" val="4141839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782B371B-BA0B-9C4A-89BB-01C73D53A901}"/>
              </a:ext>
            </a:extLst>
          </p:cNvPr>
          <p:cNvSpPr>
            <a:spLocks noGrp="1"/>
          </p:cNvSpPr>
          <p:nvPr>
            <p:ph type="title"/>
          </p:nvPr>
        </p:nvSpPr>
        <p:spPr/>
        <p:txBody>
          <a:bodyPr/>
          <a:lstStyle/>
          <a:p>
            <a:r>
              <a:rPr lang="en-GB" dirty="0"/>
              <a:t>Keep track of the Reference version</a:t>
            </a:r>
          </a:p>
        </p:txBody>
      </p:sp>
      <p:sp>
        <p:nvSpPr>
          <p:cNvPr id="6" name="Platshållare för innehåll 5">
            <a:extLst>
              <a:ext uri="{FF2B5EF4-FFF2-40B4-BE49-F238E27FC236}">
                <a16:creationId xmlns:a16="http://schemas.microsoft.com/office/drawing/2014/main" id="{E5F5F4E3-5275-8549-850B-88832ED09B49}"/>
              </a:ext>
            </a:extLst>
          </p:cNvPr>
          <p:cNvSpPr>
            <a:spLocks noGrp="1"/>
          </p:cNvSpPr>
          <p:nvPr>
            <p:ph idx="1"/>
          </p:nvPr>
        </p:nvSpPr>
        <p:spPr>
          <a:xfrm>
            <a:off x="307885" y="1612020"/>
            <a:ext cx="8245565" cy="4952293"/>
          </a:xfrm>
        </p:spPr>
        <p:txBody>
          <a:bodyPr/>
          <a:lstStyle/>
          <a:p>
            <a:pPr marL="0" indent="0">
              <a:buNone/>
            </a:pPr>
            <a:br>
              <a:rPr lang="en-GB" dirty="0"/>
            </a:br>
            <a:r>
              <a:rPr lang="en-GB" dirty="0"/>
              <a:t>The reference genome sequence is used as input in many bioinformatics applications for NGS data:</a:t>
            </a:r>
          </a:p>
          <a:p>
            <a:r>
              <a:rPr lang="en-GB" dirty="0"/>
              <a:t>	mapping</a:t>
            </a:r>
          </a:p>
          <a:p>
            <a:r>
              <a:rPr lang="en-GB" dirty="0"/>
              <a:t>	visualizing</a:t>
            </a:r>
          </a:p>
          <a:p>
            <a:r>
              <a:rPr lang="en-GB" dirty="0"/>
              <a:t>	variant calling</a:t>
            </a:r>
          </a:p>
          <a:p>
            <a:r>
              <a:rPr lang="en-GB" dirty="0"/>
              <a:t>	annotation </a:t>
            </a:r>
          </a:p>
          <a:p>
            <a:r>
              <a:rPr lang="en-GB" dirty="0"/>
              <a:t>	etc</a:t>
            </a:r>
          </a:p>
          <a:p>
            <a:pPr marL="0" indent="0">
              <a:buNone/>
            </a:pPr>
            <a:endParaRPr lang="en-GB" dirty="0"/>
          </a:p>
          <a:p>
            <a:pPr marL="0" indent="0">
              <a:buNone/>
            </a:pPr>
            <a:r>
              <a:rPr lang="en-GB" dirty="0"/>
              <a:t>You must keep track of which version of the reference genome your data was mapped to.</a:t>
            </a:r>
          </a:p>
          <a:p>
            <a:pPr marL="0" indent="0">
              <a:buNone/>
            </a:pPr>
            <a:endParaRPr lang="en-GB" dirty="0"/>
          </a:p>
          <a:p>
            <a:pPr marL="0" indent="0">
              <a:buNone/>
            </a:pPr>
            <a:r>
              <a:rPr lang="en-GB" dirty="0"/>
              <a:t>The same reference sequence must be used in all downstream analyses.</a:t>
            </a:r>
          </a:p>
        </p:txBody>
      </p:sp>
    </p:spTree>
    <p:extLst>
      <p:ext uri="{BB962C8B-B14F-4D97-AF65-F5344CB8AC3E}">
        <p14:creationId xmlns:p14="http://schemas.microsoft.com/office/powerpoint/2010/main" val="3415560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Indices</a:t>
            </a:r>
          </a:p>
        </p:txBody>
      </p:sp>
      <p:sp>
        <p:nvSpPr>
          <p:cNvPr id="4" name="Slide Number Placeholder 3"/>
          <p:cNvSpPr>
            <a:spLocks noGrp="1"/>
          </p:cNvSpPr>
          <p:nvPr>
            <p:ph type="sldNum" sz="quarter" idx="12"/>
          </p:nvPr>
        </p:nvSpPr>
        <p:spPr/>
        <p:txBody>
          <a:bodyPr/>
          <a:lstStyle/>
          <a:p>
            <a:fld id="{97DED537-10C4-8C40-8E87-51060FF45365}" type="slidenum">
              <a:rPr lang="sv-SE" smtClean="0"/>
              <a:pPr/>
              <a:t>9</a:t>
            </a:fld>
            <a:endParaRPr lang="sv-SE"/>
          </a:p>
        </p:txBody>
      </p:sp>
      <p:sp>
        <p:nvSpPr>
          <p:cNvPr id="5" name="Content Placeholder 2"/>
          <p:cNvSpPr>
            <a:spLocks noGrp="1"/>
          </p:cNvSpPr>
          <p:nvPr>
            <p:ph idx="1"/>
          </p:nvPr>
        </p:nvSpPr>
        <p:spPr>
          <a:xfrm>
            <a:off x="307884" y="1586619"/>
            <a:ext cx="8543861" cy="4952293"/>
          </a:xfrm>
        </p:spPr>
        <p:txBody>
          <a:bodyPr/>
          <a:lstStyle/>
          <a:p>
            <a:r>
              <a:rPr lang="en-US" dirty="0"/>
              <a:t>Most large files we work with, such as the reference genome, need an index</a:t>
            </a:r>
          </a:p>
          <a:p>
            <a:endParaRPr lang="en-US" dirty="0"/>
          </a:p>
          <a:p>
            <a:r>
              <a:rPr lang="en-US" dirty="0"/>
              <a:t>Allows efficient random access</a:t>
            </a:r>
          </a:p>
          <a:p>
            <a:endParaRPr lang="en-US" dirty="0"/>
          </a:p>
          <a:p>
            <a:r>
              <a:rPr lang="en-US" dirty="0"/>
              <a:t>Different indices for different file-types</a:t>
            </a:r>
          </a:p>
          <a:p>
            <a:endParaRPr lang="en-US" dirty="0"/>
          </a:p>
          <a:p>
            <a:r>
              <a:rPr lang="en-US" dirty="0"/>
              <a:t>Bwa index = </a:t>
            </a:r>
            <a:r>
              <a:rPr lang="en-GB" dirty="0"/>
              <a:t>Burrows-Wheeler transform of reference genome (several files)</a:t>
            </a:r>
          </a:p>
          <a:p>
            <a:endParaRPr lang="en-US" dirty="0"/>
          </a:p>
          <a:p>
            <a:r>
              <a:rPr lang="en-US" dirty="0"/>
              <a:t>Needs index: </a:t>
            </a:r>
            <a:r>
              <a:rPr lang="en-US" dirty="0" err="1"/>
              <a:t>fasta</a:t>
            </a:r>
            <a:r>
              <a:rPr lang="en-US" dirty="0"/>
              <a:t>, bam </a:t>
            </a:r>
            <a:r>
              <a:rPr lang="en-US" dirty="0" err="1"/>
              <a:t>vcf</a:t>
            </a:r>
            <a:r>
              <a:rPr lang="en-US" dirty="0"/>
              <a:t> files</a:t>
            </a:r>
          </a:p>
        </p:txBody>
      </p:sp>
    </p:spTree>
    <p:extLst>
      <p:ext uri="{BB962C8B-B14F-4D97-AF65-F5344CB8AC3E}">
        <p14:creationId xmlns:p14="http://schemas.microsoft.com/office/powerpoint/2010/main" val="1708175542"/>
      </p:ext>
    </p:extLst>
  </p:cSld>
  <p:clrMapOvr>
    <a:masterClrMapping/>
  </p:clrMapOvr>
</p:sld>
</file>

<file path=ppt/theme/theme1.xml><?xml version="1.0" encoding="utf-8"?>
<a:theme xmlns:a="http://schemas.openxmlformats.org/drawingml/2006/main" name="NBIS_theme_Sebastian">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_theme_Sebastian" id="{7F9A542D-32B8-4342-B340-222972DEAC78}" vid="{1201A6DB-2E78-3749-A345-8D28DA270191}"/>
    </a:ext>
  </a:extLst>
</a:theme>
</file>

<file path=ppt/theme/theme10.xml><?xml version="1.0" encoding="utf-8"?>
<a:theme xmlns:a="http://schemas.openxmlformats.org/drawingml/2006/main" name="1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Theme">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4.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5.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6.xml><?xml version="1.0" encoding="utf-8"?>
<a:theme xmlns:a="http://schemas.openxmlformats.org/drawingml/2006/main" name="7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7.xml><?xml version="1.0" encoding="utf-8"?>
<a:theme xmlns:a="http://schemas.openxmlformats.org/drawingml/2006/main" name="8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8.xml><?xml version="1.0" encoding="utf-8"?>
<a:theme xmlns:a="http://schemas.openxmlformats.org/drawingml/2006/main" name="9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9.xml><?xml version="1.0" encoding="utf-8"?>
<a:theme xmlns:a="http://schemas.openxmlformats.org/drawingml/2006/main" name="10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01240306-97BB-EB43-839B-8CB94783852B}"/>
    </a:ext>
  </a:extLst>
</a:theme>
</file>

<file path=docProps/app.xml><?xml version="1.0" encoding="utf-8"?>
<Properties xmlns="http://schemas.openxmlformats.org/officeDocument/2006/extended-properties" xmlns:vt="http://schemas.openxmlformats.org/officeDocument/2006/docPropsVTypes">
  <Template>NBIS_themes</Template>
  <TotalTime>36254</TotalTime>
  <Words>5128</Words>
  <Application>Microsoft Macintosh PowerPoint</Application>
  <PresentationFormat>Bildspel på skärmen (4:3)</PresentationFormat>
  <Paragraphs>489</Paragraphs>
  <Slides>58</Slides>
  <Notes>38</Notes>
  <HiddenSlides>9</HiddenSlides>
  <MMClips>0</MMClips>
  <ScaleCrop>false</ScaleCrop>
  <HeadingPairs>
    <vt:vector size="6" baseType="variant">
      <vt:variant>
        <vt:lpstr>Använt teckensnitt</vt:lpstr>
      </vt:variant>
      <vt:variant>
        <vt:i4>10</vt:i4>
      </vt:variant>
      <vt:variant>
        <vt:lpstr>Tema</vt:lpstr>
      </vt:variant>
      <vt:variant>
        <vt:i4>10</vt:i4>
      </vt:variant>
      <vt:variant>
        <vt:lpstr>Bildrubriker</vt:lpstr>
      </vt:variant>
      <vt:variant>
        <vt:i4>58</vt:i4>
      </vt:variant>
    </vt:vector>
  </HeadingPairs>
  <TitlesOfParts>
    <vt:vector size="78" baseType="lpstr">
      <vt:lpstr>Arial</vt:lpstr>
      <vt:lpstr>ArialMT</vt:lpstr>
      <vt:lpstr>Calibri</vt:lpstr>
      <vt:lpstr>Century Gothic</vt:lpstr>
      <vt:lpstr>Courier</vt:lpstr>
      <vt:lpstr>Courier New</vt:lpstr>
      <vt:lpstr>Helvetica</vt:lpstr>
      <vt:lpstr>Menlo</vt:lpstr>
      <vt:lpstr>Monaco</vt:lpstr>
      <vt:lpstr>Wingdings</vt:lpstr>
      <vt:lpstr>NBIS_theme_Sebastian</vt:lpstr>
      <vt:lpstr>1_Default Theme</vt:lpstr>
      <vt:lpstr>3_Office-tema</vt:lpstr>
      <vt:lpstr>5_Office-tema</vt:lpstr>
      <vt:lpstr>6_Office-tema</vt:lpstr>
      <vt:lpstr>7_Office-tema</vt:lpstr>
      <vt:lpstr>8_Office-tema</vt:lpstr>
      <vt:lpstr>9_Office-tema</vt:lpstr>
      <vt:lpstr>10_Office-tema</vt:lpstr>
      <vt:lpstr>11_Office-tema</vt:lpstr>
      <vt:lpstr>Variant Calling Workflows</vt:lpstr>
      <vt:lpstr>Talk Overview</vt:lpstr>
      <vt:lpstr>Illumina Sequencing  </vt:lpstr>
      <vt:lpstr>The reference genome sequence </vt:lpstr>
      <vt:lpstr>Each chromosome…</vt:lpstr>
      <vt:lpstr>…represented by a sequence</vt:lpstr>
      <vt:lpstr>The reference genome</vt:lpstr>
      <vt:lpstr>Keep track of the Reference version</vt:lpstr>
      <vt:lpstr>File Indices</vt:lpstr>
      <vt:lpstr>Genetic variation  </vt:lpstr>
      <vt:lpstr>Genetic Variation</vt:lpstr>
      <vt:lpstr>Single Nucleotide Variants (SNVs)</vt:lpstr>
      <vt:lpstr>Reference- and Alternatve Alleles</vt:lpstr>
      <vt:lpstr>Introduciton to workflows</vt:lpstr>
      <vt:lpstr>A bioinformatics workflow</vt:lpstr>
      <vt:lpstr>Workflow conventions</vt:lpstr>
      <vt:lpstr>Basic variant calling in one sample</vt:lpstr>
      <vt:lpstr>Basic Variant Calling in one sample</vt:lpstr>
      <vt:lpstr>Basic variant calling in one sample</vt:lpstr>
      <vt:lpstr>Alignment</vt:lpstr>
      <vt:lpstr>Burrows-Wheeler Aligner</vt:lpstr>
      <vt:lpstr>Alignment</vt:lpstr>
      <vt:lpstr>Output from mapping - Sam format</vt:lpstr>
      <vt:lpstr>Convert to Bam </vt:lpstr>
      <vt:lpstr>Read groups</vt:lpstr>
      <vt:lpstr>Paired-End data</vt:lpstr>
      <vt:lpstr>Paired-end data</vt:lpstr>
      <vt:lpstr>Basic variant calling in one sample</vt:lpstr>
      <vt:lpstr>Detecting variants in  reads</vt:lpstr>
      <vt:lpstr>Variant Calling HaplotypeCaller</vt:lpstr>
      <vt:lpstr>Variant Call Format (VCF)</vt:lpstr>
      <vt:lpstr>Variant Call Format (VCF)</vt:lpstr>
      <vt:lpstr>Variant calling in cohort</vt:lpstr>
      <vt:lpstr>GVCF Files are valid VCFs with extra information</vt:lpstr>
      <vt:lpstr>Basic variant calling in cohort</vt:lpstr>
      <vt:lpstr>Variant Call Format (VCF)</vt:lpstr>
      <vt:lpstr>GATK’s best practice germline short variant discovery</vt:lpstr>
      <vt:lpstr>PowerPoint-presentation</vt:lpstr>
      <vt:lpstr>GATK best practices workflow for variant discovery  </vt:lpstr>
      <vt:lpstr>Mark Duplicates</vt:lpstr>
      <vt:lpstr>Duplicate reads</vt:lpstr>
      <vt:lpstr>PowerPoint-presentation</vt:lpstr>
      <vt:lpstr>Base Quality Score Recalibration (BQSR)</vt:lpstr>
      <vt:lpstr>Base Quality Score Recalibration (BQSR)</vt:lpstr>
      <vt:lpstr>PowerPoint-presentation</vt:lpstr>
      <vt:lpstr>Filter variants</vt:lpstr>
      <vt:lpstr>Filtering</vt:lpstr>
      <vt:lpstr>GATK best practices workflow </vt:lpstr>
      <vt:lpstr>Introduction to computational exercise</vt:lpstr>
      <vt:lpstr>1000 Genomes data</vt:lpstr>
      <vt:lpstr>The Lactase enzyme </vt:lpstr>
      <vt:lpstr>part one:  variant calling in one sample </vt:lpstr>
      <vt:lpstr>Basic variant calling in one sample</vt:lpstr>
      <vt:lpstr>Part two (if you have time):  variant calling in cohort </vt:lpstr>
      <vt:lpstr>Joint variant calling workflow</vt:lpstr>
      <vt:lpstr>Part three (if you have time):  Follow GATK best practices for  short variant discovery </vt:lpstr>
      <vt:lpstr>GATK’s best practises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DiLorenzo</dc:creator>
  <cp:lastModifiedBy>Malin Larsson</cp:lastModifiedBy>
  <cp:revision>466</cp:revision>
  <cp:lastPrinted>2017-05-17T06:27:05Z</cp:lastPrinted>
  <dcterms:created xsi:type="dcterms:W3CDTF">2017-01-13T10:12:06Z</dcterms:created>
  <dcterms:modified xsi:type="dcterms:W3CDTF">2020-11-02T16:01:29Z</dcterms:modified>
</cp:coreProperties>
</file>